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92" r:id="rId7"/>
  </p:sldMasterIdLst>
  <p:notesMasterIdLst>
    <p:notesMasterId r:id="rId62"/>
  </p:notesMasterIdLst>
  <p:sldIdLst>
    <p:sldId id="256" r:id="rId8"/>
    <p:sldId id="350" r:id="rId9"/>
    <p:sldId id="284" r:id="rId10"/>
    <p:sldId id="257" r:id="rId11"/>
    <p:sldId id="261" r:id="rId12"/>
    <p:sldId id="262" r:id="rId13"/>
    <p:sldId id="263" r:id="rId14"/>
    <p:sldId id="268" r:id="rId15"/>
    <p:sldId id="270" r:id="rId16"/>
    <p:sldId id="271" r:id="rId17"/>
    <p:sldId id="285" r:id="rId18"/>
    <p:sldId id="286" r:id="rId19"/>
    <p:sldId id="283" r:id="rId20"/>
    <p:sldId id="356" r:id="rId21"/>
    <p:sldId id="354" r:id="rId22"/>
    <p:sldId id="355" r:id="rId23"/>
    <p:sldId id="357" r:id="rId24"/>
    <p:sldId id="272" r:id="rId25"/>
    <p:sldId id="288" r:id="rId26"/>
    <p:sldId id="289" r:id="rId27"/>
    <p:sldId id="290" r:id="rId28"/>
    <p:sldId id="359" r:id="rId29"/>
    <p:sldId id="360" r:id="rId30"/>
    <p:sldId id="361" r:id="rId31"/>
    <p:sldId id="269" r:id="rId32"/>
    <p:sldId id="358" r:id="rId33"/>
    <p:sldId id="298" r:id="rId34"/>
    <p:sldId id="303" r:id="rId35"/>
    <p:sldId id="304" r:id="rId36"/>
    <p:sldId id="305" r:id="rId37"/>
    <p:sldId id="306" r:id="rId38"/>
    <p:sldId id="363" r:id="rId39"/>
    <p:sldId id="364" r:id="rId40"/>
    <p:sldId id="310" r:id="rId41"/>
    <p:sldId id="323" r:id="rId42"/>
    <p:sldId id="311" r:id="rId43"/>
    <p:sldId id="314" r:id="rId44"/>
    <p:sldId id="315" r:id="rId45"/>
    <p:sldId id="316" r:id="rId46"/>
    <p:sldId id="324" r:id="rId47"/>
    <p:sldId id="327" r:id="rId48"/>
    <p:sldId id="328" r:id="rId49"/>
    <p:sldId id="331" r:id="rId50"/>
    <p:sldId id="332" r:id="rId51"/>
    <p:sldId id="348" r:id="rId52"/>
    <p:sldId id="334" r:id="rId53"/>
    <p:sldId id="339" r:id="rId54"/>
    <p:sldId id="338" r:id="rId55"/>
    <p:sldId id="335" r:id="rId56"/>
    <p:sldId id="362" r:id="rId57"/>
    <p:sldId id="351" r:id="rId58"/>
    <p:sldId id="352" r:id="rId59"/>
    <p:sldId id="353" r:id="rId60"/>
    <p:sldId id="326" r:id="rId6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7314" autoAdjust="0"/>
  </p:normalViewPr>
  <p:slideViewPr>
    <p:cSldViewPr>
      <p:cViewPr varScale="1">
        <p:scale>
          <a:sx n="58" d="100"/>
          <a:sy n="58" d="100"/>
        </p:scale>
        <p:origin x="-7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MEGASERIE\uppdaterad%20100122_m&#229;nadsv&#228;rden%20per%2012%20m&#229;nader%20dec%201996%20-%20feb%202010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MEGASERIE\nya%20bilder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--%20V&#196;GVERKET%20--\--%20PROJEKT%20--\TS-enhet\MoMS\utkast%20publikation\faktapaket\bilder%20version%203\Bilder%202005-2008%20blandat%202000-2008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f&#246;rs&#228;kringdbolag\ny%20bild%20mom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tteo-x.rizzi\Skrivbord\DSS%20l&#228;n%202009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MEGASERIE\nya%20bilder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MEGASERIE\nya%20bilder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tteo.rizzi\Skrivbord\Ny(tt)%20Microsoft%20Office%20Excel-kalkylblad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ersson\Lokala%20inst&#228;llningar\Temporary%20Internet%20Files\Content.Outlook\8YOIKJL4\omkomna%20p&#229;%20mc%20i%20r&#228;cke%202000-2008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utkast%20publikation\faktapaket\bilder%20version%203\Bilder%202005-2008%20blandat%202000-2008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utkast%20publikation\faktapaket\bilder%20version%203\Bilder%202005-2008%20blandat%202000-2008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MEGASERIE\uppdaterad%20100122_m&#229;nadsv&#228;rden%20per%2012%20m&#229;nader%20dec%201996%20-%20feb%202010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utkast%20publikation\faktapaket\bilder%20version%203\Bilder%202005-2008%20blandat%202000-2008.xlsx" TargetMode="External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Diagram%20i%20Microsoft%20Office%20PowerPoint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Skyltfonden\MC%20ABS\artikel\diagram%20excel\Figur%201%20och%202_Matteo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tteo.rizzi\Skrivbord\SIKA%20-%20v&#228;gtrafikskadade%20i%20sjukv&#229;rden%201998-200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tteo.rizzi\Skrivbord\Kopia%20av%20PAR_Rapport%201998-2008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MEGASERIE\nya%20bilder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--%20V&#196;GVERKET%20--\--%20PROJEKT%20--\Skyltfonden\MC%20ABS\m&#246;ten\RS4C\diagram%20pres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--%20V&#196;GVERKET%20--\--%20PROJEKT%20--\TS-enhet\MoMS\MEGASERIE\nya%20bilder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0152906629246317E-2"/>
          <c:y val="2.2406119294525895E-2"/>
          <c:w val="0.9352429400204878"/>
          <c:h val="0.82436040135570499"/>
        </c:manualLayout>
      </c:layout>
      <c:lineChart>
        <c:grouping val="standard"/>
        <c:ser>
          <c:idx val="0"/>
          <c:order val="0"/>
          <c:tx>
            <c:strRef>
              <c:f>'löpande månadsvärden mc+mp'!$K$14</c:f>
              <c:strCache>
                <c:ptCount val="1"/>
                <c:pt idx="0">
                  <c:v>Motorcykel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'löpande månadsvärden mc+mp'!$J$15:$J$172</c:f>
              <c:numCache>
                <c:formatCode>mmm/yy</c:formatCode>
                <c:ptCount val="158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</c:numCache>
            </c:numRef>
          </c:cat>
          <c:val>
            <c:numRef>
              <c:f>'löpande månadsvärden mc+mp'!$K$15:$K$172</c:f>
              <c:numCache>
                <c:formatCode>General</c:formatCode>
                <c:ptCount val="158"/>
                <c:pt idx="0">
                  <c:v>41</c:v>
                </c:pt>
                <c:pt idx="1">
                  <c:v>40</c:v>
                </c:pt>
                <c:pt idx="2">
                  <c:v>42</c:v>
                </c:pt>
                <c:pt idx="3">
                  <c:v>42</c:v>
                </c:pt>
                <c:pt idx="4">
                  <c:v>37</c:v>
                </c:pt>
                <c:pt idx="5">
                  <c:v>38</c:v>
                </c:pt>
                <c:pt idx="6">
                  <c:v>42</c:v>
                </c:pt>
                <c:pt idx="7">
                  <c:v>38</c:v>
                </c:pt>
                <c:pt idx="8">
                  <c:v>38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37</c:v>
                </c:pt>
                <c:pt idx="14">
                  <c:v>35</c:v>
                </c:pt>
                <c:pt idx="15">
                  <c:v>36</c:v>
                </c:pt>
                <c:pt idx="16">
                  <c:v>39</c:v>
                </c:pt>
                <c:pt idx="17">
                  <c:v>37</c:v>
                </c:pt>
                <c:pt idx="18">
                  <c:v>40</c:v>
                </c:pt>
                <c:pt idx="19">
                  <c:v>41</c:v>
                </c:pt>
                <c:pt idx="20">
                  <c:v>39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38</c:v>
                </c:pt>
                <c:pt idx="28">
                  <c:v>35</c:v>
                </c:pt>
                <c:pt idx="29">
                  <c:v>39</c:v>
                </c:pt>
                <c:pt idx="30">
                  <c:v>29</c:v>
                </c:pt>
                <c:pt idx="31">
                  <c:v>34</c:v>
                </c:pt>
                <c:pt idx="32">
                  <c:v>37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36</c:v>
                </c:pt>
                <c:pt idx="37">
                  <c:v>35</c:v>
                </c:pt>
                <c:pt idx="38" formatCode="0">
                  <c:v>36</c:v>
                </c:pt>
                <c:pt idx="39">
                  <c:v>38</c:v>
                </c:pt>
                <c:pt idx="40">
                  <c:v>44</c:v>
                </c:pt>
                <c:pt idx="41">
                  <c:v>44</c:v>
                </c:pt>
                <c:pt idx="42">
                  <c:v>39</c:v>
                </c:pt>
                <c:pt idx="43">
                  <c:v>38</c:v>
                </c:pt>
                <c:pt idx="44">
                  <c:v>40</c:v>
                </c:pt>
                <c:pt idx="45">
                  <c:v>39</c:v>
                </c:pt>
                <c:pt idx="46">
                  <c:v>39</c:v>
                </c:pt>
                <c:pt idx="47">
                  <c:v>39</c:v>
                </c:pt>
                <c:pt idx="48">
                  <c:v>39</c:v>
                </c:pt>
                <c:pt idx="49">
                  <c:v>39</c:v>
                </c:pt>
                <c:pt idx="50">
                  <c:v>38</c:v>
                </c:pt>
                <c:pt idx="51">
                  <c:v>38</c:v>
                </c:pt>
                <c:pt idx="52">
                  <c:v>33</c:v>
                </c:pt>
                <c:pt idx="53">
                  <c:v>32</c:v>
                </c:pt>
                <c:pt idx="54">
                  <c:v>39</c:v>
                </c:pt>
                <c:pt idx="55">
                  <c:v>35</c:v>
                </c:pt>
                <c:pt idx="56">
                  <c:v>35</c:v>
                </c:pt>
                <c:pt idx="57">
                  <c:v>38</c:v>
                </c:pt>
                <c:pt idx="58">
                  <c:v>38</c:v>
                </c:pt>
                <c:pt idx="59">
                  <c:v>38</c:v>
                </c:pt>
                <c:pt idx="60">
                  <c:v>38</c:v>
                </c:pt>
                <c:pt idx="61">
                  <c:v>38</c:v>
                </c:pt>
                <c:pt idx="62">
                  <c:v>39</c:v>
                </c:pt>
                <c:pt idx="63">
                  <c:v>40</c:v>
                </c:pt>
                <c:pt idx="64">
                  <c:v>41</c:v>
                </c:pt>
                <c:pt idx="65">
                  <c:v>38</c:v>
                </c:pt>
                <c:pt idx="66">
                  <c:v>36</c:v>
                </c:pt>
                <c:pt idx="67">
                  <c:v>40</c:v>
                </c:pt>
                <c:pt idx="68">
                  <c:v>40</c:v>
                </c:pt>
                <c:pt idx="69">
                  <c:v>37</c:v>
                </c:pt>
                <c:pt idx="70">
                  <c:v>37</c:v>
                </c:pt>
                <c:pt idx="71">
                  <c:v>37</c:v>
                </c:pt>
                <c:pt idx="72">
                  <c:v>37</c:v>
                </c:pt>
                <c:pt idx="73">
                  <c:v>37</c:v>
                </c:pt>
                <c:pt idx="74">
                  <c:v>37</c:v>
                </c:pt>
                <c:pt idx="75">
                  <c:v>39</c:v>
                </c:pt>
                <c:pt idx="76">
                  <c:v>37</c:v>
                </c:pt>
                <c:pt idx="77">
                  <c:v>42</c:v>
                </c:pt>
                <c:pt idx="78">
                  <c:v>40</c:v>
                </c:pt>
                <c:pt idx="79">
                  <c:v>42</c:v>
                </c:pt>
                <c:pt idx="80">
                  <c:v>45</c:v>
                </c:pt>
                <c:pt idx="81">
                  <c:v>46</c:v>
                </c:pt>
                <c:pt idx="82">
                  <c:v>46</c:v>
                </c:pt>
                <c:pt idx="83">
                  <c:v>46</c:v>
                </c:pt>
                <c:pt idx="84">
                  <c:v>46</c:v>
                </c:pt>
                <c:pt idx="85">
                  <c:v>46</c:v>
                </c:pt>
                <c:pt idx="86">
                  <c:v>46</c:v>
                </c:pt>
                <c:pt idx="87">
                  <c:v>47</c:v>
                </c:pt>
                <c:pt idx="88">
                  <c:v>51</c:v>
                </c:pt>
                <c:pt idx="89">
                  <c:v>56</c:v>
                </c:pt>
                <c:pt idx="90">
                  <c:v>58</c:v>
                </c:pt>
                <c:pt idx="91">
                  <c:v>57</c:v>
                </c:pt>
                <c:pt idx="92">
                  <c:v>54</c:v>
                </c:pt>
                <c:pt idx="93">
                  <c:v>55</c:v>
                </c:pt>
                <c:pt idx="94">
                  <c:v>56</c:v>
                </c:pt>
                <c:pt idx="95">
                  <c:v>56</c:v>
                </c:pt>
                <c:pt idx="96">
                  <c:v>56</c:v>
                </c:pt>
                <c:pt idx="97">
                  <c:v>57</c:v>
                </c:pt>
                <c:pt idx="98">
                  <c:v>56</c:v>
                </c:pt>
                <c:pt idx="99">
                  <c:v>51</c:v>
                </c:pt>
                <c:pt idx="100">
                  <c:v>50</c:v>
                </c:pt>
                <c:pt idx="101">
                  <c:v>43</c:v>
                </c:pt>
                <c:pt idx="102">
                  <c:v>47</c:v>
                </c:pt>
                <c:pt idx="103">
                  <c:v>43</c:v>
                </c:pt>
                <c:pt idx="104">
                  <c:v>45</c:v>
                </c:pt>
                <c:pt idx="105">
                  <c:v>47</c:v>
                </c:pt>
                <c:pt idx="106">
                  <c:v>46</c:v>
                </c:pt>
                <c:pt idx="107">
                  <c:v>46</c:v>
                </c:pt>
                <c:pt idx="108">
                  <c:v>46</c:v>
                </c:pt>
                <c:pt idx="109">
                  <c:v>45</c:v>
                </c:pt>
                <c:pt idx="110">
                  <c:v>45</c:v>
                </c:pt>
                <c:pt idx="111">
                  <c:v>48</c:v>
                </c:pt>
                <c:pt idx="112">
                  <c:v>46</c:v>
                </c:pt>
                <c:pt idx="113">
                  <c:v>54</c:v>
                </c:pt>
                <c:pt idx="114">
                  <c:v>51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52</c:v>
                </c:pt>
                <c:pt idx="119">
                  <c:v>55</c:v>
                </c:pt>
                <c:pt idx="120">
                  <c:v>55</c:v>
                </c:pt>
                <c:pt idx="121">
                  <c:v>55</c:v>
                </c:pt>
                <c:pt idx="122">
                  <c:v>58</c:v>
                </c:pt>
                <c:pt idx="123">
                  <c:v>57</c:v>
                </c:pt>
                <c:pt idx="124">
                  <c:v>60</c:v>
                </c:pt>
                <c:pt idx="125">
                  <c:v>57</c:v>
                </c:pt>
                <c:pt idx="126">
                  <c:v>62</c:v>
                </c:pt>
                <c:pt idx="127">
                  <c:v>68</c:v>
                </c:pt>
                <c:pt idx="128">
                  <c:v>65</c:v>
                </c:pt>
                <c:pt idx="129">
                  <c:v>62</c:v>
                </c:pt>
                <c:pt idx="130">
                  <c:v>62</c:v>
                </c:pt>
                <c:pt idx="131">
                  <c:v>60</c:v>
                </c:pt>
                <c:pt idx="132">
                  <c:v>60</c:v>
                </c:pt>
                <c:pt idx="133">
                  <c:v>61</c:v>
                </c:pt>
                <c:pt idx="134">
                  <c:v>59</c:v>
                </c:pt>
                <c:pt idx="135">
                  <c:v>62</c:v>
                </c:pt>
                <c:pt idx="136">
                  <c:v>61</c:v>
                </c:pt>
                <c:pt idx="137">
                  <c:v>59</c:v>
                </c:pt>
                <c:pt idx="138">
                  <c:v>56</c:v>
                </c:pt>
                <c:pt idx="139">
                  <c:v>51</c:v>
                </c:pt>
                <c:pt idx="140">
                  <c:v>53</c:v>
                </c:pt>
                <c:pt idx="141">
                  <c:v>52</c:v>
                </c:pt>
                <c:pt idx="142">
                  <c:v>52</c:v>
                </c:pt>
                <c:pt idx="143">
                  <c:v>51</c:v>
                </c:pt>
                <c:pt idx="144">
                  <c:v>52</c:v>
                </c:pt>
                <c:pt idx="145">
                  <c:v>51</c:v>
                </c:pt>
                <c:pt idx="146">
                  <c:v>50</c:v>
                </c:pt>
                <c:pt idx="147">
                  <c:v>50</c:v>
                </c:pt>
                <c:pt idx="148">
                  <c:v>52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49</c:v>
                </c:pt>
                <c:pt idx="153">
                  <c:v>49</c:v>
                </c:pt>
                <c:pt idx="154">
                  <c:v>49</c:v>
                </c:pt>
                <c:pt idx="155">
                  <c:v>49</c:v>
                </c:pt>
                <c:pt idx="156">
                  <c:v>48</c:v>
                </c:pt>
                <c:pt idx="157">
                  <c:v>48</c:v>
                </c:pt>
              </c:numCache>
            </c:numRef>
          </c:val>
        </c:ser>
        <c:ser>
          <c:idx val="1"/>
          <c:order val="1"/>
          <c:tx>
            <c:strRef>
              <c:f>'löpande månadsvärden mc+mp'!$L$14</c:f>
              <c:strCache>
                <c:ptCount val="1"/>
                <c:pt idx="0">
                  <c:v>Moped</c:v>
                </c:pt>
              </c:strCache>
            </c:strRef>
          </c:tx>
          <c:marker>
            <c:symbol val="none"/>
          </c:marker>
          <c:cat>
            <c:numRef>
              <c:f>'löpande månadsvärden mc+mp'!$J$15:$J$172</c:f>
              <c:numCache>
                <c:formatCode>mmm/yy</c:formatCode>
                <c:ptCount val="158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</c:numCache>
            </c:numRef>
          </c:cat>
          <c:val>
            <c:numRef>
              <c:f>'löpande månadsvärden mc+mp'!$L$15:$L$172</c:f>
              <c:numCache>
                <c:formatCode>General</c:formatCode>
                <c:ptCount val="158"/>
                <c:pt idx="0">
                  <c:v>14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17</c:v>
                </c:pt>
                <c:pt idx="6">
                  <c:v>18</c:v>
                </c:pt>
                <c:pt idx="7">
                  <c:v>16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13</c:v>
                </c:pt>
                <c:pt idx="12">
                  <c:v>13</c:v>
                </c:pt>
                <c:pt idx="13">
                  <c:v>15</c:v>
                </c:pt>
                <c:pt idx="14">
                  <c:v>15</c:v>
                </c:pt>
                <c:pt idx="15">
                  <c:v>14</c:v>
                </c:pt>
                <c:pt idx="16">
                  <c:v>12</c:v>
                </c:pt>
                <c:pt idx="17">
                  <c:v>10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12</c:v>
                </c:pt>
                <c:pt idx="22">
                  <c:v>13</c:v>
                </c:pt>
                <c:pt idx="23">
                  <c:v>12</c:v>
                </c:pt>
                <c:pt idx="24">
                  <c:v>13</c:v>
                </c:pt>
                <c:pt idx="25">
                  <c:v>11</c:v>
                </c:pt>
                <c:pt idx="26">
                  <c:v>11</c:v>
                </c:pt>
                <c:pt idx="27">
                  <c:v>12</c:v>
                </c:pt>
                <c:pt idx="28">
                  <c:v>12</c:v>
                </c:pt>
                <c:pt idx="29">
                  <c:v>13</c:v>
                </c:pt>
                <c:pt idx="30">
                  <c:v>16</c:v>
                </c:pt>
                <c:pt idx="31">
                  <c:v>14</c:v>
                </c:pt>
                <c:pt idx="32">
                  <c:v>15</c:v>
                </c:pt>
                <c:pt idx="33">
                  <c:v>12</c:v>
                </c:pt>
                <c:pt idx="34">
                  <c:v>13</c:v>
                </c:pt>
                <c:pt idx="35">
                  <c:v>12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11</c:v>
                </c:pt>
                <c:pt idx="40">
                  <c:v>12</c:v>
                </c:pt>
                <c:pt idx="41">
                  <c:v>11</c:v>
                </c:pt>
                <c:pt idx="42">
                  <c:v>9</c:v>
                </c:pt>
                <c:pt idx="43">
                  <c:v>10</c:v>
                </c:pt>
                <c:pt idx="44">
                  <c:v>9</c:v>
                </c:pt>
                <c:pt idx="45">
                  <c:v>10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  <c:pt idx="49">
                  <c:v>9</c:v>
                </c:pt>
                <c:pt idx="50">
                  <c:v>8</c:v>
                </c:pt>
                <c:pt idx="51">
                  <c:v>8</c:v>
                </c:pt>
                <c:pt idx="52">
                  <c:v>7</c:v>
                </c:pt>
                <c:pt idx="53">
                  <c:v>7</c:v>
                </c:pt>
                <c:pt idx="54">
                  <c:v>11</c:v>
                </c:pt>
                <c:pt idx="55">
                  <c:v>11</c:v>
                </c:pt>
                <c:pt idx="56">
                  <c:v>11</c:v>
                </c:pt>
                <c:pt idx="57">
                  <c:v>10</c:v>
                </c:pt>
                <c:pt idx="58">
                  <c:v>10</c:v>
                </c:pt>
                <c:pt idx="59">
                  <c:v>9</c:v>
                </c:pt>
                <c:pt idx="60">
                  <c:v>9</c:v>
                </c:pt>
                <c:pt idx="61" formatCode="0">
                  <c:v>10</c:v>
                </c:pt>
                <c:pt idx="62">
                  <c:v>11</c:v>
                </c:pt>
                <c:pt idx="63">
                  <c:v>13</c:v>
                </c:pt>
                <c:pt idx="64">
                  <c:v>18</c:v>
                </c:pt>
                <c:pt idx="65">
                  <c:v>17</c:v>
                </c:pt>
                <c:pt idx="66">
                  <c:v>15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12</c:v>
                </c:pt>
                <c:pt idx="71">
                  <c:v>13</c:v>
                </c:pt>
                <c:pt idx="72">
                  <c:v>13</c:v>
                </c:pt>
                <c:pt idx="73">
                  <c:v>12</c:v>
                </c:pt>
                <c:pt idx="74">
                  <c:v>11</c:v>
                </c:pt>
                <c:pt idx="75">
                  <c:v>9</c:v>
                </c:pt>
                <c:pt idx="76">
                  <c:v>4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8</c:v>
                </c:pt>
                <c:pt idx="82">
                  <c:v>9</c:v>
                </c:pt>
                <c:pt idx="83">
                  <c:v>9</c:v>
                </c:pt>
                <c:pt idx="84">
                  <c:v>8</c:v>
                </c:pt>
                <c:pt idx="85">
                  <c:v>8</c:v>
                </c:pt>
                <c:pt idx="86">
                  <c:v>9</c:v>
                </c:pt>
                <c:pt idx="87">
                  <c:v>13</c:v>
                </c:pt>
                <c:pt idx="88">
                  <c:v>14</c:v>
                </c:pt>
                <c:pt idx="89">
                  <c:v>18</c:v>
                </c:pt>
                <c:pt idx="90">
                  <c:v>16</c:v>
                </c:pt>
                <c:pt idx="91">
                  <c:v>20</c:v>
                </c:pt>
                <c:pt idx="92">
                  <c:v>20</c:v>
                </c:pt>
                <c:pt idx="93">
                  <c:v>19</c:v>
                </c:pt>
                <c:pt idx="94">
                  <c:v>18</c:v>
                </c:pt>
                <c:pt idx="95">
                  <c:v>18</c:v>
                </c:pt>
                <c:pt idx="96">
                  <c:v>18</c:v>
                </c:pt>
                <c:pt idx="97">
                  <c:v>18</c:v>
                </c:pt>
                <c:pt idx="98">
                  <c:v>17</c:v>
                </c:pt>
                <c:pt idx="99">
                  <c:v>14</c:v>
                </c:pt>
                <c:pt idx="100">
                  <c:v>13</c:v>
                </c:pt>
                <c:pt idx="101">
                  <c:v>10</c:v>
                </c:pt>
                <c:pt idx="102">
                  <c:v>12</c:v>
                </c:pt>
                <c:pt idx="103">
                  <c:v>9</c:v>
                </c:pt>
                <c:pt idx="104">
                  <c:v>8</c:v>
                </c:pt>
                <c:pt idx="105">
                  <c:v>7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9</c:v>
                </c:pt>
                <c:pt idx="112">
                  <c:v>10</c:v>
                </c:pt>
                <c:pt idx="113">
                  <c:v>8</c:v>
                </c:pt>
                <c:pt idx="114">
                  <c:v>8</c:v>
                </c:pt>
                <c:pt idx="115">
                  <c:v>10</c:v>
                </c:pt>
                <c:pt idx="116">
                  <c:v>12</c:v>
                </c:pt>
                <c:pt idx="117">
                  <c:v>12</c:v>
                </c:pt>
                <c:pt idx="118">
                  <c:v>13</c:v>
                </c:pt>
                <c:pt idx="119">
                  <c:v>15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16</c:v>
                </c:pt>
                <c:pt idx="124">
                  <c:v>15</c:v>
                </c:pt>
                <c:pt idx="125">
                  <c:v>19</c:v>
                </c:pt>
                <c:pt idx="126">
                  <c:v>18</c:v>
                </c:pt>
                <c:pt idx="127">
                  <c:v>18</c:v>
                </c:pt>
                <c:pt idx="128">
                  <c:v>16</c:v>
                </c:pt>
                <c:pt idx="129">
                  <c:v>17</c:v>
                </c:pt>
                <c:pt idx="130">
                  <c:v>16</c:v>
                </c:pt>
                <c:pt idx="131">
                  <c:v>14</c:v>
                </c:pt>
                <c:pt idx="132">
                  <c:v>11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13</c:v>
                </c:pt>
                <c:pt idx="137">
                  <c:v>11</c:v>
                </c:pt>
                <c:pt idx="138">
                  <c:v>13</c:v>
                </c:pt>
                <c:pt idx="139">
                  <c:v>12</c:v>
                </c:pt>
                <c:pt idx="140">
                  <c:v>12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10</c:v>
                </c:pt>
                <c:pt idx="149">
                  <c:v>8</c:v>
                </c:pt>
                <c:pt idx="150">
                  <c:v>6</c:v>
                </c:pt>
                <c:pt idx="151">
                  <c:v>7</c:v>
                </c:pt>
                <c:pt idx="152">
                  <c:v>7</c:v>
                </c:pt>
                <c:pt idx="153">
                  <c:v>8</c:v>
                </c:pt>
                <c:pt idx="154">
                  <c:v>8</c:v>
                </c:pt>
                <c:pt idx="155">
                  <c:v>9</c:v>
                </c:pt>
                <c:pt idx="156">
                  <c:v>9</c:v>
                </c:pt>
                <c:pt idx="157">
                  <c:v>9</c:v>
                </c:pt>
              </c:numCache>
            </c:numRef>
          </c:val>
        </c:ser>
        <c:marker val="1"/>
        <c:axId val="52874624"/>
        <c:axId val="52917760"/>
      </c:lineChart>
      <c:dateAx>
        <c:axId val="52874624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52917760"/>
        <c:crosses val="autoZero"/>
        <c:auto val="1"/>
        <c:lblOffset val="100"/>
      </c:dateAx>
      <c:valAx>
        <c:axId val="52917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287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8538931511204923E-2"/>
          <c:y val="5.2306768828784683E-2"/>
          <c:w val="0.22285392961351472"/>
          <c:h val="0.12497910910130365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sv-SE"/>
        </a:p>
      </c:txPr>
    </c:legend>
    <c:plotVisOnly val="1"/>
  </c:chart>
  <c:spPr>
    <a:ln>
      <a:noFill/>
    </a:ln>
  </c:spPr>
  <c:txPr>
    <a:bodyPr/>
    <a:lstStyle/>
    <a:p>
      <a:pPr>
        <a:defRPr sz="1200"/>
      </a:pPr>
      <a:endParaRPr lang="sv-SE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2000</c:v>
          </c:tx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Blad1!$B$61:$H$61</c:f>
              <c:numCache>
                <c:formatCode>General</c:formatCode>
                <c:ptCount val="7"/>
                <c:pt idx="0">
                  <c:v>29</c:v>
                </c:pt>
                <c:pt idx="1">
                  <c:v>49</c:v>
                </c:pt>
                <c:pt idx="2">
                  <c:v>97</c:v>
                </c:pt>
                <c:pt idx="3">
                  <c:v>55</c:v>
                </c:pt>
                <c:pt idx="4">
                  <c:v>42</c:v>
                </c:pt>
                <c:pt idx="5">
                  <c:v>20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v>2001</c:v>
          </c:tx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Blad1!$B$62:$H$62</c:f>
              <c:numCache>
                <c:formatCode>General</c:formatCode>
                <c:ptCount val="7"/>
                <c:pt idx="0">
                  <c:v>34</c:v>
                </c:pt>
                <c:pt idx="1">
                  <c:v>59</c:v>
                </c:pt>
                <c:pt idx="2">
                  <c:v>86</c:v>
                </c:pt>
                <c:pt idx="3">
                  <c:v>56</c:v>
                </c:pt>
                <c:pt idx="4">
                  <c:v>42</c:v>
                </c:pt>
                <c:pt idx="5">
                  <c:v>17</c:v>
                </c:pt>
                <c:pt idx="6">
                  <c:v>4</c:v>
                </c:pt>
              </c:numCache>
            </c:numRef>
          </c:val>
        </c:ser>
        <c:ser>
          <c:idx val="2"/>
          <c:order val="2"/>
          <c:tx>
            <c:v>2002</c:v>
          </c:tx>
          <c:spPr>
            <a:solidFill>
              <a:schemeClr val="bg1">
                <a:lumMod val="65000"/>
              </a:schemeClr>
            </a:solidFill>
          </c:spPr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Blad1!$B$63:$H$63</c:f>
              <c:numCache>
                <c:formatCode>General</c:formatCode>
                <c:ptCount val="7"/>
                <c:pt idx="0">
                  <c:v>51</c:v>
                </c:pt>
                <c:pt idx="1">
                  <c:v>53</c:v>
                </c:pt>
                <c:pt idx="2">
                  <c:v>113</c:v>
                </c:pt>
                <c:pt idx="3">
                  <c:v>69</c:v>
                </c:pt>
                <c:pt idx="4">
                  <c:v>63</c:v>
                </c:pt>
                <c:pt idx="5">
                  <c:v>38</c:v>
                </c:pt>
                <c:pt idx="6">
                  <c:v>7</c:v>
                </c:pt>
              </c:numCache>
            </c:numRef>
          </c:val>
        </c:ser>
        <c:ser>
          <c:idx val="3"/>
          <c:order val="3"/>
          <c:tx>
            <c:v>2003</c:v>
          </c:tx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Blad1!$B$64:$H$64</c:f>
              <c:numCache>
                <c:formatCode>General</c:formatCode>
                <c:ptCount val="7"/>
                <c:pt idx="0">
                  <c:v>34</c:v>
                </c:pt>
                <c:pt idx="1">
                  <c:v>57</c:v>
                </c:pt>
                <c:pt idx="2">
                  <c:v>116</c:v>
                </c:pt>
                <c:pt idx="3">
                  <c:v>86</c:v>
                </c:pt>
                <c:pt idx="4">
                  <c:v>61</c:v>
                </c:pt>
                <c:pt idx="5">
                  <c:v>38</c:v>
                </c:pt>
                <c:pt idx="6">
                  <c:v>6</c:v>
                </c:pt>
              </c:numCache>
            </c:numRef>
          </c:val>
        </c:ser>
        <c:ser>
          <c:idx val="4"/>
          <c:order val="4"/>
          <c:tx>
            <c:v>2004</c:v>
          </c:tx>
          <c:dPt>
            <c:idx val="0"/>
            <c:spPr>
              <a:solidFill>
                <a:srgbClr val="996600"/>
              </a:solidFill>
            </c:spPr>
          </c:dPt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Blad1!$B$65:$H$65</c:f>
              <c:numCache>
                <c:formatCode>General</c:formatCode>
                <c:ptCount val="7"/>
                <c:pt idx="0">
                  <c:v>23</c:v>
                </c:pt>
                <c:pt idx="1">
                  <c:v>52</c:v>
                </c:pt>
                <c:pt idx="2">
                  <c:v>97</c:v>
                </c:pt>
                <c:pt idx="3">
                  <c:v>53</c:v>
                </c:pt>
                <c:pt idx="4">
                  <c:v>56</c:v>
                </c:pt>
                <c:pt idx="5">
                  <c:v>32</c:v>
                </c:pt>
                <c:pt idx="6">
                  <c:v>5</c:v>
                </c:pt>
              </c:numCache>
            </c:numRef>
          </c:val>
        </c:ser>
        <c:ser>
          <c:idx val="5"/>
          <c:order val="5"/>
          <c:tx>
            <c:v>2005</c:v>
          </c:tx>
          <c:spPr>
            <a:solidFill>
              <a:srgbClr val="CCCC00"/>
            </a:solidFill>
          </c:spPr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Blad1!$B$66:$H$66</c:f>
              <c:numCache>
                <c:formatCode>General</c:formatCode>
                <c:ptCount val="7"/>
                <c:pt idx="0">
                  <c:v>29</c:v>
                </c:pt>
                <c:pt idx="1">
                  <c:v>52</c:v>
                </c:pt>
                <c:pt idx="2">
                  <c:v>92</c:v>
                </c:pt>
                <c:pt idx="3">
                  <c:v>89</c:v>
                </c:pt>
                <c:pt idx="4">
                  <c:v>65</c:v>
                </c:pt>
                <c:pt idx="5">
                  <c:v>34</c:v>
                </c:pt>
                <c:pt idx="6">
                  <c:v>8</c:v>
                </c:pt>
              </c:numCache>
            </c:numRef>
          </c:val>
        </c:ser>
        <c:ser>
          <c:idx val="6"/>
          <c:order val="6"/>
          <c:tx>
            <c:v>2006</c:v>
          </c:tx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Blad1!$B$67:$H$67</c:f>
              <c:numCache>
                <c:formatCode>General</c:formatCode>
                <c:ptCount val="7"/>
                <c:pt idx="0">
                  <c:v>33</c:v>
                </c:pt>
                <c:pt idx="1">
                  <c:v>69</c:v>
                </c:pt>
                <c:pt idx="2">
                  <c:v>101</c:v>
                </c:pt>
                <c:pt idx="3">
                  <c:v>74</c:v>
                </c:pt>
                <c:pt idx="4">
                  <c:v>64</c:v>
                </c:pt>
                <c:pt idx="5">
                  <c:v>33</c:v>
                </c:pt>
                <c:pt idx="6">
                  <c:v>16</c:v>
                </c:pt>
              </c:numCache>
            </c:numRef>
          </c:val>
        </c:ser>
        <c:ser>
          <c:idx val="7"/>
          <c:order val="7"/>
          <c:tx>
            <c:v>2007</c:v>
          </c:tx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Blad1!$B$68:$H$68</c:f>
              <c:numCache>
                <c:formatCode>General</c:formatCode>
                <c:ptCount val="7"/>
                <c:pt idx="0">
                  <c:v>46</c:v>
                </c:pt>
                <c:pt idx="1">
                  <c:v>51</c:v>
                </c:pt>
                <c:pt idx="2">
                  <c:v>83</c:v>
                </c:pt>
                <c:pt idx="3">
                  <c:v>80</c:v>
                </c:pt>
                <c:pt idx="4">
                  <c:v>62</c:v>
                </c:pt>
                <c:pt idx="5">
                  <c:v>43</c:v>
                </c:pt>
                <c:pt idx="6">
                  <c:v>11</c:v>
                </c:pt>
              </c:numCache>
            </c:numRef>
          </c:val>
        </c:ser>
        <c:ser>
          <c:idx val="8"/>
          <c:order val="8"/>
          <c:tx>
            <c:v>2008</c:v>
          </c:tx>
          <c:spPr>
            <a:solidFill>
              <a:srgbClr val="660066"/>
            </a:solidFill>
          </c:spPr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Blad1!$B$69:$H$69</c:f>
              <c:numCache>
                <c:formatCode>General</c:formatCode>
                <c:ptCount val="7"/>
                <c:pt idx="0">
                  <c:v>39</c:v>
                </c:pt>
                <c:pt idx="1">
                  <c:v>43</c:v>
                </c:pt>
                <c:pt idx="2">
                  <c:v>63</c:v>
                </c:pt>
                <c:pt idx="3">
                  <c:v>73</c:v>
                </c:pt>
                <c:pt idx="4">
                  <c:v>70</c:v>
                </c:pt>
                <c:pt idx="5">
                  <c:v>41</c:v>
                </c:pt>
                <c:pt idx="6">
                  <c:v>12</c:v>
                </c:pt>
              </c:numCache>
            </c:numRef>
          </c:val>
        </c:ser>
        <c:ser>
          <c:idx val="9"/>
          <c:order val="9"/>
          <c:tx>
            <c:v>2009</c:v>
          </c:tx>
          <c:spPr>
            <a:solidFill>
              <a:srgbClr val="FF9966"/>
            </a:solidFill>
          </c:spPr>
          <c:cat>
            <c:strRef>
              <c:f>Blad1!$B$60:$H$60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Blad1!$B$70:$H$70</c:f>
              <c:numCache>
                <c:formatCode>General</c:formatCode>
                <c:ptCount val="7"/>
                <c:pt idx="0">
                  <c:v>35</c:v>
                </c:pt>
                <c:pt idx="1">
                  <c:v>49</c:v>
                </c:pt>
                <c:pt idx="2">
                  <c:v>92</c:v>
                </c:pt>
                <c:pt idx="3">
                  <c:v>62</c:v>
                </c:pt>
                <c:pt idx="4">
                  <c:v>72</c:v>
                </c:pt>
                <c:pt idx="5">
                  <c:v>40</c:v>
                </c:pt>
                <c:pt idx="6">
                  <c:v>10</c:v>
                </c:pt>
              </c:numCache>
            </c:numRef>
          </c:val>
        </c:ser>
        <c:axId val="56019968"/>
        <c:axId val="56029952"/>
      </c:barChart>
      <c:catAx>
        <c:axId val="56019968"/>
        <c:scaling>
          <c:orientation val="minMax"/>
        </c:scaling>
        <c:axPos val="b"/>
        <c:tickLblPos val="nextTo"/>
        <c:crossAx val="56029952"/>
        <c:crosses val="autoZero"/>
        <c:auto val="1"/>
        <c:lblAlgn val="ctr"/>
        <c:lblOffset val="100"/>
      </c:catAx>
      <c:valAx>
        <c:axId val="56029952"/>
        <c:scaling>
          <c:orientation val="minMax"/>
        </c:scaling>
        <c:axPos val="l"/>
        <c:majorGridlines/>
        <c:numFmt formatCode="General" sourceLinked="1"/>
        <c:tickLblPos val="nextTo"/>
        <c:crossAx val="5601996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200"/>
      </a:pPr>
      <a:endParaRPr lang="sv-SE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mc!$K$60:$K$65</c:f>
              <c:strCache>
                <c:ptCount val="6"/>
                <c:pt idx="0">
                  <c:v>Singel</c:v>
                </c:pt>
                <c:pt idx="1">
                  <c:v>Korsning</c:v>
                </c:pt>
                <c:pt idx="2">
                  <c:v>Möte</c:v>
                </c:pt>
                <c:pt idx="3">
                  <c:v>Upph.</c:v>
                </c:pt>
                <c:pt idx="4">
                  <c:v>Vilt</c:v>
                </c:pt>
                <c:pt idx="5">
                  <c:v>Varia</c:v>
                </c:pt>
              </c:strCache>
            </c:strRef>
          </c:cat>
          <c:val>
            <c:numRef>
              <c:f>mc!$M$60:$M$65</c:f>
              <c:numCache>
                <c:formatCode>0%</c:formatCode>
                <c:ptCount val="6"/>
                <c:pt idx="0">
                  <c:v>0.40416666666666973</c:v>
                </c:pt>
                <c:pt idx="1">
                  <c:v>0.27083333333333326</c:v>
                </c:pt>
                <c:pt idx="2">
                  <c:v>0.17500000000000004</c:v>
                </c:pt>
                <c:pt idx="3">
                  <c:v>5.8333333333334118E-2</c:v>
                </c:pt>
                <c:pt idx="4">
                  <c:v>2.0833333333333412E-2</c:v>
                </c:pt>
                <c:pt idx="5">
                  <c:v>7.0833333333334123E-2</c:v>
                </c:pt>
              </c:numCache>
            </c:numRef>
          </c:val>
        </c:ser>
        <c:axId val="56047872"/>
        <c:axId val="56066048"/>
      </c:barChart>
      <c:catAx>
        <c:axId val="56047872"/>
        <c:scaling>
          <c:orientation val="minMax"/>
        </c:scaling>
        <c:axPos val="b"/>
        <c:tickLblPos val="nextTo"/>
        <c:crossAx val="56066048"/>
        <c:crosses val="autoZero"/>
        <c:auto val="1"/>
        <c:lblAlgn val="ctr"/>
        <c:lblOffset val="100"/>
      </c:catAx>
      <c:valAx>
        <c:axId val="56066048"/>
        <c:scaling>
          <c:orientation val="minMax"/>
        </c:scaling>
        <c:axPos val="l"/>
        <c:majorGridlines/>
        <c:numFmt formatCode="0%" sourceLinked="1"/>
        <c:tickLblPos val="nextTo"/>
        <c:crossAx val="56047872"/>
        <c:crosses val="autoZero"/>
        <c:crossBetween val="between"/>
        <c:majorUnit val="0.1"/>
      </c:valAx>
    </c:plotArea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sv-SE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5286885245901634E-2"/>
          <c:y val="2.9733959311424252E-2"/>
          <c:w val="0.82581967213115404"/>
          <c:h val="0.75743348982785019"/>
        </c:manualLayout>
      </c:layout>
      <c:lineChart>
        <c:grouping val="standard"/>
        <c:ser>
          <c:idx val="0"/>
          <c:order val="0"/>
          <c:tx>
            <c:strRef>
              <c:f>alla!$A$51</c:f>
              <c:strCache>
                <c:ptCount val="1"/>
                <c:pt idx="0">
                  <c:v>Utbetalt belopp MOPED (kkr)</c:v>
                </c:pt>
              </c:strCache>
            </c:strRef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alla!$B$44:$F$44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alla!$B$51:$F$51</c:f>
              <c:numCache>
                <c:formatCode>#,##0</c:formatCode>
                <c:ptCount val="5"/>
                <c:pt idx="0">
                  <c:v>29381</c:v>
                </c:pt>
                <c:pt idx="1">
                  <c:v>33076</c:v>
                </c:pt>
                <c:pt idx="2">
                  <c:v>38199</c:v>
                </c:pt>
                <c:pt idx="3">
                  <c:v>40696</c:v>
                </c:pt>
                <c:pt idx="4">
                  <c:v>45095</c:v>
                </c:pt>
              </c:numCache>
            </c:numRef>
          </c:val>
        </c:ser>
        <c:ser>
          <c:idx val="2"/>
          <c:order val="2"/>
          <c:tx>
            <c:strRef>
              <c:f>alla!$A$53</c:f>
              <c:strCache>
                <c:ptCount val="1"/>
                <c:pt idx="0">
                  <c:v>Utbetalt belopp MC (kkr)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alla!$B$44:$F$44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alla!$B$53:$F$53</c:f>
              <c:numCache>
                <c:formatCode>#,##0</c:formatCode>
                <c:ptCount val="5"/>
                <c:pt idx="0">
                  <c:v>46742</c:v>
                </c:pt>
                <c:pt idx="1">
                  <c:v>50132</c:v>
                </c:pt>
                <c:pt idx="2">
                  <c:v>55231</c:v>
                </c:pt>
                <c:pt idx="3">
                  <c:v>65888</c:v>
                </c:pt>
                <c:pt idx="4">
                  <c:v>66297</c:v>
                </c:pt>
              </c:numCache>
            </c:numRef>
          </c:val>
        </c:ser>
        <c:marker val="1"/>
        <c:axId val="56485376"/>
        <c:axId val="56486912"/>
      </c:lineChart>
      <c:lineChart>
        <c:grouping val="standard"/>
        <c:ser>
          <c:idx val="1"/>
          <c:order val="1"/>
          <c:tx>
            <c:strRef>
              <c:f>alla!$A$52</c:f>
              <c:strCache>
                <c:ptCount val="1"/>
                <c:pt idx="0">
                  <c:v>skadade mopedister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alla!$B$44:$F$44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alla!$B$52:$F$52</c:f>
              <c:numCache>
                <c:formatCode>#,##0</c:formatCode>
                <c:ptCount val="5"/>
                <c:pt idx="0">
                  <c:v>1674</c:v>
                </c:pt>
                <c:pt idx="1">
                  <c:v>2089</c:v>
                </c:pt>
                <c:pt idx="2">
                  <c:v>2497</c:v>
                </c:pt>
                <c:pt idx="3">
                  <c:v>2737</c:v>
                </c:pt>
                <c:pt idx="4">
                  <c:v>2735</c:v>
                </c:pt>
              </c:numCache>
            </c:numRef>
          </c:val>
        </c:ser>
        <c:ser>
          <c:idx val="3"/>
          <c:order val="3"/>
          <c:tx>
            <c:strRef>
              <c:f>alla!$A$54</c:f>
              <c:strCache>
                <c:ptCount val="1"/>
                <c:pt idx="0">
                  <c:v>skadade motorcyklister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alla!$B$44:$F$44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alla!$B$54:$F$54</c:f>
              <c:numCache>
                <c:formatCode>#,##0</c:formatCode>
                <c:ptCount val="5"/>
                <c:pt idx="0">
                  <c:v>934</c:v>
                </c:pt>
                <c:pt idx="1">
                  <c:v>1064</c:v>
                </c:pt>
                <c:pt idx="2">
                  <c:v>1824</c:v>
                </c:pt>
                <c:pt idx="3">
                  <c:v>1885</c:v>
                </c:pt>
                <c:pt idx="4">
                  <c:v>2048</c:v>
                </c:pt>
              </c:numCache>
            </c:numRef>
          </c:val>
        </c:ser>
        <c:marker val="1"/>
        <c:axId val="56488704"/>
        <c:axId val="56490240"/>
      </c:lineChart>
      <c:catAx>
        <c:axId val="56485376"/>
        <c:scaling>
          <c:orientation val="minMax"/>
        </c:scaling>
        <c:axPos val="b"/>
        <c:numFmt formatCode="General" sourceLinked="1"/>
        <c:majorTickMark val="none"/>
        <c:tickLblPos val="nextTo"/>
        <c:crossAx val="56486912"/>
        <c:crosses val="autoZero"/>
        <c:auto val="1"/>
        <c:lblAlgn val="ctr"/>
        <c:lblOffset val="100"/>
      </c:catAx>
      <c:valAx>
        <c:axId val="56486912"/>
        <c:scaling>
          <c:orientation val="minMax"/>
        </c:scaling>
        <c:axPos val="l"/>
        <c:majorGridlines>
          <c:spPr>
            <a:ln w="0"/>
          </c:spPr>
        </c:majorGridlines>
        <c:numFmt formatCode="#,##0" sourceLinked="1"/>
        <c:majorTickMark val="none"/>
        <c:tickLblPos val="nextTo"/>
        <c:crossAx val="56485376"/>
        <c:crosses val="autoZero"/>
        <c:crossBetween val="between"/>
      </c:valAx>
      <c:catAx>
        <c:axId val="56488704"/>
        <c:scaling>
          <c:orientation val="minMax"/>
        </c:scaling>
        <c:delete val="1"/>
        <c:axPos val="b"/>
        <c:numFmt formatCode="General" sourceLinked="1"/>
        <c:tickLblPos val="none"/>
        <c:crossAx val="56490240"/>
        <c:crosses val="autoZero"/>
        <c:auto val="1"/>
        <c:lblAlgn val="ctr"/>
        <c:lblOffset val="100"/>
      </c:catAx>
      <c:valAx>
        <c:axId val="56490240"/>
        <c:scaling>
          <c:orientation val="minMax"/>
        </c:scaling>
        <c:axPos val="r"/>
        <c:numFmt formatCode="#,##0" sourceLinked="1"/>
        <c:tickLblPos val="nextTo"/>
        <c:crossAx val="564887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5.8300970907573767E-2"/>
          <c:y val="0.88567372740379846"/>
          <c:w val="0.85365463215180915"/>
          <c:h val="0.10293511433136582"/>
        </c:manualLayout>
      </c:layout>
    </c:legend>
    <c:plotVisOnly val="1"/>
    <c:dispBlanksAs val="gap"/>
  </c:chart>
  <c:txPr>
    <a:bodyPr/>
    <a:lstStyle/>
    <a:p>
      <a:pPr>
        <a:defRPr sz="1200"/>
      </a:pPr>
      <a:endParaRPr lang="sv-SE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6993632925084992E-2"/>
          <c:y val="3.1954974327126982E-2"/>
          <c:w val="0.91233071839592206"/>
          <c:h val="0.74169196594534381"/>
        </c:manualLayout>
      </c:layout>
      <c:barChart>
        <c:barDir val="col"/>
        <c:grouping val="clustered"/>
        <c:ser>
          <c:idx val="0"/>
          <c:order val="0"/>
          <c:tx>
            <c:strRef>
              <c:f>Blad1!$B$53</c:f>
              <c:strCache>
                <c:ptCount val="1"/>
                <c:pt idx="0">
                  <c:v>Omkomna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Blad1!$A$54:$A$74</c:f>
              <c:strCache>
                <c:ptCount val="21"/>
                <c:pt idx="0">
                  <c:v>Blekinge</c:v>
                </c:pt>
                <c:pt idx="1">
                  <c:v>Dalarna</c:v>
                </c:pt>
                <c:pt idx="2">
                  <c:v>Gävleborg</c:v>
                </c:pt>
                <c:pt idx="3">
                  <c:v>Gotland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Norrbotten</c:v>
                </c:pt>
                <c:pt idx="10">
                  <c:v>Örebro</c:v>
                </c:pt>
                <c:pt idx="11">
                  <c:v>Skåne</c:v>
                </c:pt>
                <c:pt idx="12">
                  <c:v>Södermanland</c:v>
                </c:pt>
                <c:pt idx="13">
                  <c:v>Stockholm</c:v>
                </c:pt>
                <c:pt idx="14">
                  <c:v>Uppsala</c:v>
                </c:pt>
                <c:pt idx="15">
                  <c:v>Värmland</c:v>
                </c:pt>
                <c:pt idx="16">
                  <c:v>Västerbotten</c:v>
                </c:pt>
                <c:pt idx="17">
                  <c:v>Västernorrland</c:v>
                </c:pt>
                <c:pt idx="18">
                  <c:v>Västmanland</c:v>
                </c:pt>
                <c:pt idx="19">
                  <c:v>Västra Götaland</c:v>
                </c:pt>
                <c:pt idx="20">
                  <c:v>Östergötland</c:v>
                </c:pt>
              </c:strCache>
            </c:strRef>
          </c:cat>
          <c:val>
            <c:numRef>
              <c:f>Blad1!$B$54:$B$74</c:f>
              <c:numCache>
                <c:formatCode>General</c:formatCode>
                <c:ptCount val="21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2</c:v>
                </c:pt>
                <c:pt idx="4">
                  <c:v>7</c:v>
                </c:pt>
                <c:pt idx="5">
                  <c:v>6</c:v>
                </c:pt>
                <c:pt idx="6">
                  <c:v>10</c:v>
                </c:pt>
                <c:pt idx="7">
                  <c:v>6</c:v>
                </c:pt>
                <c:pt idx="8">
                  <c:v>6</c:v>
                </c:pt>
                <c:pt idx="9">
                  <c:v>11</c:v>
                </c:pt>
                <c:pt idx="10">
                  <c:v>11</c:v>
                </c:pt>
                <c:pt idx="11">
                  <c:v>28</c:v>
                </c:pt>
                <c:pt idx="12">
                  <c:v>10</c:v>
                </c:pt>
                <c:pt idx="13">
                  <c:v>42</c:v>
                </c:pt>
                <c:pt idx="14">
                  <c:v>8</c:v>
                </c:pt>
                <c:pt idx="15">
                  <c:v>15</c:v>
                </c:pt>
                <c:pt idx="16">
                  <c:v>12</c:v>
                </c:pt>
                <c:pt idx="17">
                  <c:v>3</c:v>
                </c:pt>
                <c:pt idx="18">
                  <c:v>7</c:v>
                </c:pt>
                <c:pt idx="19">
                  <c:v>41</c:v>
                </c:pt>
                <c:pt idx="20">
                  <c:v>13</c:v>
                </c:pt>
              </c:numCache>
            </c:numRef>
          </c:val>
        </c:ser>
        <c:ser>
          <c:idx val="1"/>
          <c:order val="1"/>
          <c:tx>
            <c:strRef>
              <c:f>Blad1!$C$53</c:f>
              <c:strCache>
                <c:ptCount val="1"/>
                <c:pt idx="0">
                  <c:v>Svårt skadade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Blad1!$A$54:$A$74</c:f>
              <c:strCache>
                <c:ptCount val="21"/>
                <c:pt idx="0">
                  <c:v>Blekinge</c:v>
                </c:pt>
                <c:pt idx="1">
                  <c:v>Dalarna</c:v>
                </c:pt>
                <c:pt idx="2">
                  <c:v>Gävleborg</c:v>
                </c:pt>
                <c:pt idx="3">
                  <c:v>Gotland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Norrbotten</c:v>
                </c:pt>
                <c:pt idx="10">
                  <c:v>Örebro</c:v>
                </c:pt>
                <c:pt idx="11">
                  <c:v>Skåne</c:v>
                </c:pt>
                <c:pt idx="12">
                  <c:v>Södermanland</c:v>
                </c:pt>
                <c:pt idx="13">
                  <c:v>Stockholm</c:v>
                </c:pt>
                <c:pt idx="14">
                  <c:v>Uppsala</c:v>
                </c:pt>
                <c:pt idx="15">
                  <c:v>Värmland</c:v>
                </c:pt>
                <c:pt idx="16">
                  <c:v>Västerbotten</c:v>
                </c:pt>
                <c:pt idx="17">
                  <c:v>Västernorrland</c:v>
                </c:pt>
                <c:pt idx="18">
                  <c:v>Västmanland</c:v>
                </c:pt>
                <c:pt idx="19">
                  <c:v>Västra Götaland</c:v>
                </c:pt>
                <c:pt idx="20">
                  <c:v>Östergötland</c:v>
                </c:pt>
              </c:strCache>
            </c:strRef>
          </c:cat>
          <c:val>
            <c:numRef>
              <c:f>Blad1!$C$54:$C$74</c:f>
              <c:numCache>
                <c:formatCode>General</c:formatCode>
                <c:ptCount val="21"/>
                <c:pt idx="0">
                  <c:v>21</c:v>
                </c:pt>
                <c:pt idx="1">
                  <c:v>71</c:v>
                </c:pt>
                <c:pt idx="2">
                  <c:v>36</c:v>
                </c:pt>
                <c:pt idx="3">
                  <c:v>18</c:v>
                </c:pt>
                <c:pt idx="4">
                  <c:v>58</c:v>
                </c:pt>
                <c:pt idx="5">
                  <c:v>21</c:v>
                </c:pt>
                <c:pt idx="6">
                  <c:v>71</c:v>
                </c:pt>
                <c:pt idx="7">
                  <c:v>68</c:v>
                </c:pt>
                <c:pt idx="8">
                  <c:v>33</c:v>
                </c:pt>
                <c:pt idx="9">
                  <c:v>43</c:v>
                </c:pt>
                <c:pt idx="10">
                  <c:v>38</c:v>
                </c:pt>
                <c:pt idx="11">
                  <c:v>217</c:v>
                </c:pt>
                <c:pt idx="12">
                  <c:v>51</c:v>
                </c:pt>
                <c:pt idx="13">
                  <c:v>455</c:v>
                </c:pt>
                <c:pt idx="14">
                  <c:v>79</c:v>
                </c:pt>
                <c:pt idx="15">
                  <c:v>58</c:v>
                </c:pt>
                <c:pt idx="16">
                  <c:v>44</c:v>
                </c:pt>
                <c:pt idx="17">
                  <c:v>66</c:v>
                </c:pt>
                <c:pt idx="18">
                  <c:v>53</c:v>
                </c:pt>
                <c:pt idx="19">
                  <c:v>269</c:v>
                </c:pt>
                <c:pt idx="20">
                  <c:v>70</c:v>
                </c:pt>
              </c:numCache>
            </c:numRef>
          </c:val>
        </c:ser>
        <c:axId val="56418304"/>
        <c:axId val="56419840"/>
      </c:barChart>
      <c:catAx>
        <c:axId val="56418304"/>
        <c:scaling>
          <c:orientation val="minMax"/>
        </c:scaling>
        <c:axPos val="b"/>
        <c:tickLblPos val="nextTo"/>
        <c:crossAx val="56419840"/>
        <c:crosses val="autoZero"/>
        <c:auto val="1"/>
        <c:lblAlgn val="ctr"/>
        <c:lblOffset val="100"/>
      </c:catAx>
      <c:valAx>
        <c:axId val="56419840"/>
        <c:scaling>
          <c:orientation val="minMax"/>
        </c:scaling>
        <c:axPos val="l"/>
        <c:majorGridlines/>
        <c:numFmt formatCode="General" sourceLinked="1"/>
        <c:tickLblPos val="nextTo"/>
        <c:crossAx val="5641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52089012311099"/>
          <c:y val="2.9414941038441226E-2"/>
          <c:w val="0.20154494758213645"/>
          <c:h val="0.14520979568471984"/>
        </c:manualLayout>
      </c:layout>
      <c:spPr>
        <a:solidFill>
          <a:schemeClr val="bg1"/>
        </a:solidFill>
      </c:spPr>
      <c:txPr>
        <a:bodyPr/>
        <a:lstStyle/>
        <a:p>
          <a:pPr>
            <a:defRPr sz="1600" b="1"/>
          </a:pPr>
          <a:endParaRPr lang="sv-SE"/>
        </a:p>
      </c:txPr>
    </c:legend>
    <c:plotVisOnly val="1"/>
  </c:chart>
  <c:txPr>
    <a:bodyPr/>
    <a:lstStyle/>
    <a:p>
      <a:pPr>
        <a:defRPr sz="1200"/>
      </a:pPr>
      <a:endParaRPr lang="sv-SE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cat>
            <c:strRef>
              <c:f>Blad1!$A$14:$A$22</c:f>
              <c:strCache>
                <c:ptCount val="9"/>
                <c:pt idx="0">
                  <c:v>Supersport</c:v>
                </c:pt>
                <c:pt idx="1">
                  <c:v>Sporttouring</c:v>
                </c:pt>
                <c:pt idx="2">
                  <c:v>Touring</c:v>
                </c:pt>
                <c:pt idx="3">
                  <c:v>Standard</c:v>
                </c:pt>
                <c:pt idx="4">
                  <c:v>Custom</c:v>
                </c:pt>
                <c:pt idx="5">
                  <c:v>Scooter</c:v>
                </c:pt>
                <c:pt idx="6">
                  <c:v>Cross/enduro</c:v>
                </c:pt>
                <c:pt idx="7">
                  <c:v>Supermotard</c:v>
                </c:pt>
                <c:pt idx="8">
                  <c:v>On/off</c:v>
                </c:pt>
              </c:strCache>
            </c:strRef>
          </c:cat>
          <c:val>
            <c:numRef>
              <c:f>Blad1!$E$14:$E$22</c:f>
              <c:numCache>
                <c:formatCode>0%</c:formatCode>
                <c:ptCount val="9"/>
                <c:pt idx="0">
                  <c:v>0.36888888888889626</c:v>
                </c:pt>
                <c:pt idx="1">
                  <c:v>6.2222222222222512E-2</c:v>
                </c:pt>
                <c:pt idx="2">
                  <c:v>3.1111111111111252E-2</c:v>
                </c:pt>
                <c:pt idx="3">
                  <c:v>0.12444444444444452</c:v>
                </c:pt>
                <c:pt idx="4">
                  <c:v>0.1866666666666667</c:v>
                </c:pt>
                <c:pt idx="5">
                  <c:v>4.0000000000000022E-2</c:v>
                </c:pt>
                <c:pt idx="6">
                  <c:v>6.666666666666668E-2</c:v>
                </c:pt>
                <c:pt idx="7">
                  <c:v>3.1111111111111252E-2</c:v>
                </c:pt>
                <c:pt idx="8">
                  <c:v>8.8888888888889767E-2</c:v>
                </c:pt>
              </c:numCache>
            </c:numRef>
          </c:val>
        </c:ser>
        <c:axId val="58671104"/>
        <c:axId val="58672640"/>
      </c:barChart>
      <c:catAx>
        <c:axId val="58671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58672640"/>
        <c:crosses val="autoZero"/>
        <c:auto val="1"/>
        <c:lblAlgn val="ctr"/>
        <c:lblOffset val="100"/>
      </c:catAx>
      <c:valAx>
        <c:axId val="58672640"/>
        <c:scaling>
          <c:orientation val="minMax"/>
        </c:scaling>
        <c:axPos val="l"/>
        <c:majorGridlines/>
        <c:numFmt formatCode="0%" sourceLinked="1"/>
        <c:tickLblPos val="nextTo"/>
        <c:crossAx val="58671104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Calibri" pitchFamily="34" charset="0"/>
        </a:defRPr>
      </a:pPr>
      <a:endParaRPr lang="sv-SE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Blad1!$A$28</c:f>
              <c:strCache>
                <c:ptCount val="1"/>
                <c:pt idx="0">
                  <c:v>Supersport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Blad1!$B$27:$K$27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Blad1!$B$28:$K$28</c:f>
              <c:numCache>
                <c:formatCode>General</c:formatCode>
                <c:ptCount val="10"/>
                <c:pt idx="0">
                  <c:v>18</c:v>
                </c:pt>
                <c:pt idx="1">
                  <c:v>20</c:v>
                </c:pt>
                <c:pt idx="2">
                  <c:v>19</c:v>
                </c:pt>
                <c:pt idx="3">
                  <c:v>25</c:v>
                </c:pt>
                <c:pt idx="4">
                  <c:v>15</c:v>
                </c:pt>
                <c:pt idx="5">
                  <c:v>14</c:v>
                </c:pt>
                <c:pt idx="6">
                  <c:v>12</c:v>
                </c:pt>
                <c:pt idx="7">
                  <c:v>16</c:v>
                </c:pt>
                <c:pt idx="8">
                  <c:v>23</c:v>
                </c:pt>
                <c:pt idx="9">
                  <c:v>18</c:v>
                </c:pt>
              </c:numCache>
            </c:numRef>
          </c:val>
        </c:ser>
        <c:ser>
          <c:idx val="1"/>
          <c:order val="1"/>
          <c:tx>
            <c:strRef>
              <c:f>Blad1!$A$29</c:f>
              <c:strCache>
                <c:ptCount val="1"/>
                <c:pt idx="0">
                  <c:v>Custom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Blad1!$B$27:$K$27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Blad1!$B$29:$K$29</c:f>
              <c:numCache>
                <c:formatCode>General</c:formatCode>
                <c:ptCount val="10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11</c:v>
                </c:pt>
                <c:pt idx="5">
                  <c:v>10</c:v>
                </c:pt>
                <c:pt idx="6">
                  <c:v>13</c:v>
                </c:pt>
                <c:pt idx="7">
                  <c:v>5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</c:ser>
        <c:ser>
          <c:idx val="2"/>
          <c:order val="2"/>
          <c:tx>
            <c:strRef>
              <c:f>Blad1!$A$30</c:f>
              <c:strCache>
                <c:ptCount val="1"/>
                <c:pt idx="0">
                  <c:v>Cross/enduro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Blad1!$B$27:$K$27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Blad1!$B$30:$K$30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</c:ser>
        <c:ser>
          <c:idx val="3"/>
          <c:order val="3"/>
          <c:tx>
            <c:strRef>
              <c:f>Blad1!$A$31</c:f>
              <c:strCache>
                <c:ptCount val="1"/>
                <c:pt idx="0">
                  <c:v>Supermotard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Blad1!$B$27:$K$27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Blad1!$B$31:$K$31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4"/>
          <c:order val="4"/>
          <c:tx>
            <c:strRef>
              <c:f>Blad1!$A$32</c:f>
              <c:strCache>
                <c:ptCount val="1"/>
                <c:pt idx="0">
                  <c:v>On/off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numRef>
              <c:f>Blad1!$B$27:$K$27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Blad1!$B$32:$K$32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10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axId val="58617856"/>
        <c:axId val="58619392"/>
      </c:barChart>
      <c:catAx>
        <c:axId val="58617856"/>
        <c:scaling>
          <c:orientation val="minMax"/>
        </c:scaling>
        <c:axPos val="b"/>
        <c:numFmt formatCode="General" sourceLinked="1"/>
        <c:tickLblPos val="nextTo"/>
        <c:crossAx val="58619392"/>
        <c:crosses val="autoZero"/>
        <c:auto val="1"/>
        <c:lblAlgn val="ctr"/>
        <c:lblOffset val="100"/>
      </c:catAx>
      <c:valAx>
        <c:axId val="58619392"/>
        <c:scaling>
          <c:orientation val="minMax"/>
        </c:scaling>
        <c:axPos val="l"/>
        <c:majorGridlines/>
        <c:numFmt formatCode="General" sourceLinked="1"/>
        <c:tickLblPos val="nextTo"/>
        <c:crossAx val="5861785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</c:chart>
  <c:txPr>
    <a:bodyPr/>
    <a:lstStyle/>
    <a:p>
      <a:pPr>
        <a:defRPr sz="1200"/>
      </a:pPr>
      <a:endParaRPr lang="sv-SE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4077663369003223E-2"/>
          <c:y val="3.8461538461538471E-2"/>
          <c:w val="0.89772825169283155"/>
          <c:h val="0.85122380984704449"/>
        </c:manualLayout>
      </c:layout>
      <c:barChart>
        <c:barDir val="col"/>
        <c:grouping val="clustered"/>
        <c:ser>
          <c:idx val="0"/>
          <c:order val="0"/>
          <c:tx>
            <c:strRef>
              <c:f>Blad1!$A$10</c:f>
              <c:strCache>
                <c:ptCount val="1"/>
                <c:pt idx="0">
                  <c:v>omkomna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cat>
            <c:strRef>
              <c:f>Blad1!$B$9:$D$9</c:f>
              <c:strCache>
                <c:ptCount val="3"/>
                <c:pt idx="0">
                  <c:v>statlig </c:v>
                </c:pt>
                <c:pt idx="1">
                  <c:v>kommunal</c:v>
                </c:pt>
                <c:pt idx="2">
                  <c:v>enskilt</c:v>
                </c:pt>
              </c:strCache>
            </c:strRef>
          </c:cat>
          <c:val>
            <c:numRef>
              <c:f>Blad1!$B$10:$D$10</c:f>
              <c:numCache>
                <c:formatCode>0%</c:formatCode>
                <c:ptCount val="3"/>
                <c:pt idx="0">
                  <c:v>0.72928176795580113</c:v>
                </c:pt>
                <c:pt idx="1">
                  <c:v>0.23756906077348094</c:v>
                </c:pt>
                <c:pt idx="2">
                  <c:v>3.3149171270718231E-2</c:v>
                </c:pt>
              </c:numCache>
            </c:numRef>
          </c:val>
        </c:ser>
        <c:ser>
          <c:idx val="1"/>
          <c:order val="1"/>
          <c:tx>
            <c:strRef>
              <c:f>Blad1!$A$11</c:f>
              <c:strCache>
                <c:ptCount val="1"/>
                <c:pt idx="0">
                  <c:v>svårt skadade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cat>
            <c:strRef>
              <c:f>Blad1!$B$9:$D$9</c:f>
              <c:strCache>
                <c:ptCount val="3"/>
                <c:pt idx="0">
                  <c:v>statlig </c:v>
                </c:pt>
                <c:pt idx="1">
                  <c:v>kommunal</c:v>
                </c:pt>
                <c:pt idx="2">
                  <c:v>enskilt</c:v>
                </c:pt>
              </c:strCache>
            </c:strRef>
          </c:cat>
          <c:val>
            <c:numRef>
              <c:f>Blad1!$B$11:$D$11</c:f>
              <c:numCache>
                <c:formatCode>0%</c:formatCode>
                <c:ptCount val="3"/>
                <c:pt idx="0">
                  <c:v>0.60915228807201749</c:v>
                </c:pt>
                <c:pt idx="1">
                  <c:v>0.31057764441110275</c:v>
                </c:pt>
                <c:pt idx="2">
                  <c:v>8.0270067516879248E-2</c:v>
                </c:pt>
              </c:numCache>
            </c:numRef>
          </c:val>
        </c:ser>
        <c:axId val="58796288"/>
        <c:axId val="58802176"/>
      </c:barChart>
      <c:catAx>
        <c:axId val="58796288"/>
        <c:scaling>
          <c:orientation val="minMax"/>
        </c:scaling>
        <c:axPos val="b"/>
        <c:tickLblPos val="nextTo"/>
        <c:crossAx val="58802176"/>
        <c:crosses val="autoZero"/>
        <c:auto val="1"/>
        <c:lblAlgn val="ctr"/>
        <c:lblOffset val="100"/>
      </c:catAx>
      <c:valAx>
        <c:axId val="588021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tickLblPos val="nextTo"/>
        <c:crossAx val="5879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56850183113942"/>
          <c:y val="5.9170607445621819E-3"/>
          <c:w val="0.26487278190336039"/>
          <c:h val="0.26079518885570324"/>
        </c:manualLayout>
      </c:layout>
      <c:spPr>
        <a:solidFill>
          <a:schemeClr val="bg1"/>
        </a:solidFill>
        <a:ln>
          <a:noFill/>
        </a:ln>
      </c:spPr>
    </c:legend>
    <c:plotVisOnly val="1"/>
  </c:chart>
  <c:txPr>
    <a:bodyPr/>
    <a:lstStyle/>
    <a:p>
      <a:pPr>
        <a:defRPr sz="1200"/>
      </a:pPr>
      <a:endParaRPr lang="sv-SE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Utveckling!$C$5</c:f>
              <c:strCache>
                <c:ptCount val="1"/>
                <c:pt idx="0">
                  <c:v>mc</c:v>
                </c:pt>
              </c:strCache>
            </c:strRef>
          </c:tx>
          <c:spPr>
            <a:ln w="38100">
              <a:solidFill>
                <a:srgbClr val="000000">
                  <a:lumMod val="95000"/>
                  <a:lumOff val="5000"/>
                </a:srgbClr>
              </a:solidFill>
            </a:ln>
          </c:spPr>
          <c:marker>
            <c:symbol val="none"/>
          </c:marker>
          <c:cat>
            <c:numRef>
              <c:f>Utveckling!$B$6:$B$14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Utveckling!$C$6:$C$14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Utveckling!$D$5</c:f>
              <c:strCache>
                <c:ptCount val="1"/>
                <c:pt idx="0">
                  <c:v>pb</c:v>
                </c:pt>
              </c:strCache>
            </c:strRef>
          </c:tx>
          <c:val>
            <c:numRef>
              <c:f>Utveckling!$D$6:$D$14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marker val="1"/>
        <c:axId val="58819328"/>
        <c:axId val="58820864"/>
      </c:lineChart>
      <c:catAx>
        <c:axId val="58819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8820864"/>
        <c:crosses val="autoZero"/>
        <c:auto val="1"/>
        <c:lblAlgn val="ctr"/>
        <c:lblOffset val="100"/>
      </c:catAx>
      <c:valAx>
        <c:axId val="58820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8819328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32571730480867"/>
          <c:y val="6.2499969226229433E-2"/>
          <c:w val="0.56341511987582038"/>
          <c:h val="0.86040919103389213"/>
        </c:manualLayout>
      </c:layout>
      <c:pieChart>
        <c:varyColors val="1"/>
        <c:ser>
          <c:idx val="0"/>
          <c:order val="0"/>
          <c:tx>
            <c:v>gg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1"/>
            <c:spPr>
              <a:solidFill>
                <a:srgbClr val="FFC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0084058540158741E-2"/>
                  <c:y val="2.3229683443760571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1.1159872007215511E-2"/>
                  <c:y val="1.3416051040801761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5.2671870336641483E-3"/>
                  <c:y val="-2.1957700918666816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1.573256287463377E-2"/>
                  <c:y val="-2.0885132428152824E-3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mc!$J$194:$J$196</c:f>
              <c:strCache>
                <c:ptCount val="3"/>
                <c:pt idx="0">
                  <c:v>skyltad</c:v>
                </c:pt>
                <c:pt idx="1">
                  <c:v>över</c:v>
                </c:pt>
                <c:pt idx="2">
                  <c:v>mycket över</c:v>
                </c:pt>
              </c:strCache>
            </c:strRef>
          </c:cat>
          <c:val>
            <c:numRef>
              <c:f>mc!$L$194:$L$196</c:f>
              <c:numCache>
                <c:formatCode>0%</c:formatCode>
                <c:ptCount val="3"/>
                <c:pt idx="0">
                  <c:v>0.30769230769230782</c:v>
                </c:pt>
                <c:pt idx="1">
                  <c:v>0.33516483516484086</c:v>
                </c:pt>
                <c:pt idx="2">
                  <c:v>0.35714285714286143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sv-SE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5961177291264315"/>
          <c:y val="0.10197961869033265"/>
          <c:w val="0.43784966217792687"/>
          <c:h val="0.84067135138161764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1"/>
            <c:spPr>
              <a:solidFill>
                <a:srgbClr val="FF0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6762001365563366E-2"/>
                  <c:y val="-4.194522400104649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Övriga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olyckor</a:t>
                    </a:r>
                    <a:r>
                      <a:rPr lang="en-US" dirty="0"/>
                      <a:t>; 71%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1.1594281401205663E-3"/>
                  <c:y val="3.13672531955893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Alkoholpåverkade</a:t>
                    </a:r>
                    <a:r>
                      <a:rPr lang="en-US" dirty="0"/>
                      <a:t>; 17%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7.9551061759847885E-2"/>
                  <c:y val="8.306139589574207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Drogpåverkade</a:t>
                    </a:r>
                    <a:r>
                      <a:rPr lang="en-US" dirty="0"/>
                      <a:t>; 5%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2.2916358024691382E-2"/>
                  <c:y val="7.3936000819532224E-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Alkohol</a:t>
                    </a:r>
                    <a:r>
                      <a:rPr lang="en-US" dirty="0" smtClean="0"/>
                      <a:t>- </a:t>
                    </a:r>
                    <a:r>
                      <a:rPr lang="en-US" dirty="0" err="1"/>
                      <a:t>och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drogpåverkade</a:t>
                    </a:r>
                    <a:r>
                      <a:rPr lang="en-US" dirty="0"/>
                      <a:t>; 2%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0043441358024692"/>
                  <c:y val="1.3610077947760685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Okänt</a:t>
                    </a:r>
                    <a:r>
                      <a:rPr lang="en-US" dirty="0"/>
                      <a:t>; 6%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mc!$K$29:$K$33</c:f>
              <c:strCache>
                <c:ptCount val="5"/>
                <c:pt idx="0">
                  <c:v>övriga olyckor</c:v>
                </c:pt>
                <c:pt idx="1">
                  <c:v>alkoholpåverkade</c:v>
                </c:pt>
                <c:pt idx="2">
                  <c:v>drogpåverkade</c:v>
                </c:pt>
                <c:pt idx="3">
                  <c:v>alkohol- och drogpåverkade</c:v>
                </c:pt>
                <c:pt idx="4">
                  <c:v>okänt</c:v>
                </c:pt>
              </c:strCache>
            </c:strRef>
          </c:cat>
          <c:val>
            <c:numRef>
              <c:f>mc!$M$29:$M$33</c:f>
              <c:numCache>
                <c:formatCode>0%</c:formatCode>
                <c:ptCount val="5"/>
                <c:pt idx="0">
                  <c:v>0.7083333333333337</c:v>
                </c:pt>
                <c:pt idx="1">
                  <c:v>0.16666666666666666</c:v>
                </c:pt>
                <c:pt idx="2">
                  <c:v>0.05</c:v>
                </c:pt>
                <c:pt idx="3">
                  <c:v>1.6666666666666701E-2</c:v>
                </c:pt>
                <c:pt idx="4">
                  <c:v>5.8333333333334035E-2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sv-SE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8083776113351732E-2"/>
          <c:y val="2.2406119294525656E-2"/>
          <c:w val="0.90292607736255104"/>
          <c:h val="0.87941118189331557"/>
        </c:manualLayout>
      </c:layout>
      <c:lineChart>
        <c:grouping val="standard"/>
        <c:ser>
          <c:idx val="0"/>
          <c:order val="0"/>
          <c:tx>
            <c:strRef>
              <c:f>'löpande månadsvärden mc+mp'!$H$14</c:f>
              <c:strCache>
                <c:ptCount val="1"/>
                <c:pt idx="0">
                  <c:v>Motorcykel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'löpande månadsvärden mc+mp'!$G$15:$G$172</c:f>
              <c:numCache>
                <c:formatCode>mmm/yy</c:formatCode>
                <c:ptCount val="158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</c:numCache>
            </c:numRef>
          </c:cat>
          <c:val>
            <c:numRef>
              <c:f>'löpande månadsvärden mc+mp'!$H$15:$H$172</c:f>
              <c:numCache>
                <c:formatCode>General</c:formatCode>
                <c:ptCount val="158"/>
                <c:pt idx="0">
                  <c:v>241</c:v>
                </c:pt>
                <c:pt idx="1">
                  <c:v>244</c:v>
                </c:pt>
                <c:pt idx="2">
                  <c:v>246</c:v>
                </c:pt>
                <c:pt idx="3">
                  <c:v>248</c:v>
                </c:pt>
                <c:pt idx="4">
                  <c:v>242</c:v>
                </c:pt>
                <c:pt idx="5">
                  <c:v>247</c:v>
                </c:pt>
                <c:pt idx="6">
                  <c:v>263</c:v>
                </c:pt>
                <c:pt idx="7">
                  <c:v>257</c:v>
                </c:pt>
                <c:pt idx="8">
                  <c:v>268</c:v>
                </c:pt>
                <c:pt idx="9">
                  <c:v>272</c:v>
                </c:pt>
                <c:pt idx="10">
                  <c:v>275</c:v>
                </c:pt>
                <c:pt idx="11">
                  <c:v>275</c:v>
                </c:pt>
                <c:pt idx="12">
                  <c:v>274</c:v>
                </c:pt>
                <c:pt idx="13">
                  <c:v>274</c:v>
                </c:pt>
                <c:pt idx="14">
                  <c:v>271</c:v>
                </c:pt>
                <c:pt idx="15">
                  <c:v>271</c:v>
                </c:pt>
                <c:pt idx="16">
                  <c:v>266</c:v>
                </c:pt>
                <c:pt idx="17">
                  <c:v>251</c:v>
                </c:pt>
                <c:pt idx="18">
                  <c:v>242</c:v>
                </c:pt>
                <c:pt idx="19">
                  <c:v>233</c:v>
                </c:pt>
                <c:pt idx="20">
                  <c:v>225</c:v>
                </c:pt>
                <c:pt idx="21">
                  <c:v>219</c:v>
                </c:pt>
                <c:pt idx="22">
                  <c:v>215</c:v>
                </c:pt>
                <c:pt idx="23">
                  <c:v>215</c:v>
                </c:pt>
                <c:pt idx="24">
                  <c:v>215</c:v>
                </c:pt>
                <c:pt idx="25">
                  <c:v>211</c:v>
                </c:pt>
                <c:pt idx="26">
                  <c:v>209</c:v>
                </c:pt>
                <c:pt idx="27">
                  <c:v>213</c:v>
                </c:pt>
                <c:pt idx="28">
                  <c:v>229</c:v>
                </c:pt>
                <c:pt idx="29">
                  <c:v>245</c:v>
                </c:pt>
                <c:pt idx="30">
                  <c:v>258</c:v>
                </c:pt>
                <c:pt idx="31">
                  <c:v>259</c:v>
                </c:pt>
                <c:pt idx="32">
                  <c:v>267</c:v>
                </c:pt>
                <c:pt idx="33">
                  <c:v>273</c:v>
                </c:pt>
                <c:pt idx="34">
                  <c:v>273</c:v>
                </c:pt>
                <c:pt idx="35">
                  <c:v>275</c:v>
                </c:pt>
                <c:pt idx="36">
                  <c:v>274</c:v>
                </c:pt>
                <c:pt idx="37">
                  <c:v>278</c:v>
                </c:pt>
                <c:pt idx="38">
                  <c:v>279</c:v>
                </c:pt>
                <c:pt idx="39">
                  <c:v>285</c:v>
                </c:pt>
                <c:pt idx="40">
                  <c:v>286</c:v>
                </c:pt>
                <c:pt idx="41">
                  <c:v>286</c:v>
                </c:pt>
                <c:pt idx="42">
                  <c:v>273</c:v>
                </c:pt>
                <c:pt idx="43">
                  <c:v>295</c:v>
                </c:pt>
                <c:pt idx="44">
                  <c:v>297</c:v>
                </c:pt>
                <c:pt idx="45">
                  <c:v>295</c:v>
                </c:pt>
                <c:pt idx="46">
                  <c:v>298</c:v>
                </c:pt>
                <c:pt idx="47">
                  <c:v>299</c:v>
                </c:pt>
                <c:pt idx="48">
                  <c:v>301</c:v>
                </c:pt>
                <c:pt idx="49">
                  <c:v>292</c:v>
                </c:pt>
                <c:pt idx="50">
                  <c:v>292</c:v>
                </c:pt>
                <c:pt idx="51">
                  <c:v>289</c:v>
                </c:pt>
                <c:pt idx="52">
                  <c:v>277</c:v>
                </c:pt>
                <c:pt idx="53">
                  <c:v>268</c:v>
                </c:pt>
                <c:pt idx="54">
                  <c:v>305</c:v>
                </c:pt>
                <c:pt idx="55">
                  <c:v>296</c:v>
                </c:pt>
                <c:pt idx="56">
                  <c:v>289</c:v>
                </c:pt>
                <c:pt idx="57">
                  <c:v>293</c:v>
                </c:pt>
                <c:pt idx="58">
                  <c:v>298</c:v>
                </c:pt>
                <c:pt idx="59">
                  <c:v>298</c:v>
                </c:pt>
                <c:pt idx="60">
                  <c:v>297</c:v>
                </c:pt>
                <c:pt idx="61">
                  <c:v>303</c:v>
                </c:pt>
                <c:pt idx="62">
                  <c:v>320</c:v>
                </c:pt>
                <c:pt idx="63">
                  <c:v>321</c:v>
                </c:pt>
                <c:pt idx="64">
                  <c:v>345</c:v>
                </c:pt>
                <c:pt idx="65">
                  <c:v>363</c:v>
                </c:pt>
                <c:pt idx="66">
                  <c:v>347</c:v>
                </c:pt>
                <c:pt idx="67">
                  <c:v>376</c:v>
                </c:pt>
                <c:pt idx="68">
                  <c:v>401</c:v>
                </c:pt>
                <c:pt idx="69">
                  <c:v>402</c:v>
                </c:pt>
                <c:pt idx="70">
                  <c:v>395</c:v>
                </c:pt>
                <c:pt idx="71">
                  <c:v>394</c:v>
                </c:pt>
                <c:pt idx="72">
                  <c:v>394</c:v>
                </c:pt>
                <c:pt idx="73">
                  <c:v>386</c:v>
                </c:pt>
                <c:pt idx="74">
                  <c:v>381</c:v>
                </c:pt>
                <c:pt idx="75">
                  <c:v>381</c:v>
                </c:pt>
                <c:pt idx="76">
                  <c:v>378</c:v>
                </c:pt>
                <c:pt idx="77">
                  <c:v>384</c:v>
                </c:pt>
                <c:pt idx="78">
                  <c:v>379</c:v>
                </c:pt>
                <c:pt idx="79">
                  <c:v>378</c:v>
                </c:pt>
                <c:pt idx="80">
                  <c:v>389</c:v>
                </c:pt>
                <c:pt idx="81">
                  <c:v>397</c:v>
                </c:pt>
                <c:pt idx="82">
                  <c:v>400</c:v>
                </c:pt>
                <c:pt idx="83">
                  <c:v>400</c:v>
                </c:pt>
                <c:pt idx="84">
                  <c:v>400</c:v>
                </c:pt>
                <c:pt idx="85">
                  <c:v>401</c:v>
                </c:pt>
                <c:pt idx="86">
                  <c:v>395</c:v>
                </c:pt>
                <c:pt idx="87">
                  <c:v>405</c:v>
                </c:pt>
                <c:pt idx="88">
                  <c:v>399</c:v>
                </c:pt>
                <c:pt idx="89">
                  <c:v>398</c:v>
                </c:pt>
                <c:pt idx="90">
                  <c:v>393</c:v>
                </c:pt>
                <c:pt idx="91">
                  <c:v>366</c:v>
                </c:pt>
                <c:pt idx="92">
                  <c:v>340</c:v>
                </c:pt>
                <c:pt idx="93">
                  <c:v>321</c:v>
                </c:pt>
                <c:pt idx="94">
                  <c:v>320</c:v>
                </c:pt>
                <c:pt idx="95">
                  <c:v>318</c:v>
                </c:pt>
                <c:pt idx="96">
                  <c:v>320</c:v>
                </c:pt>
                <c:pt idx="97">
                  <c:v>319</c:v>
                </c:pt>
                <c:pt idx="98">
                  <c:v>319</c:v>
                </c:pt>
                <c:pt idx="99">
                  <c:v>316</c:v>
                </c:pt>
                <c:pt idx="100">
                  <c:v>309</c:v>
                </c:pt>
                <c:pt idx="101">
                  <c:v>308</c:v>
                </c:pt>
                <c:pt idx="102">
                  <c:v>319</c:v>
                </c:pt>
                <c:pt idx="103">
                  <c:v>329</c:v>
                </c:pt>
                <c:pt idx="104">
                  <c:v>341</c:v>
                </c:pt>
                <c:pt idx="105">
                  <c:v>368</c:v>
                </c:pt>
                <c:pt idx="106">
                  <c:v>369</c:v>
                </c:pt>
                <c:pt idx="107">
                  <c:v>371</c:v>
                </c:pt>
                <c:pt idx="108">
                  <c:v>370</c:v>
                </c:pt>
                <c:pt idx="109">
                  <c:v>371</c:v>
                </c:pt>
                <c:pt idx="110">
                  <c:v>371</c:v>
                </c:pt>
                <c:pt idx="111">
                  <c:v>363</c:v>
                </c:pt>
                <c:pt idx="112">
                  <c:v>362</c:v>
                </c:pt>
                <c:pt idx="113">
                  <c:v>372</c:v>
                </c:pt>
                <c:pt idx="114">
                  <c:v>388</c:v>
                </c:pt>
                <c:pt idx="115">
                  <c:v>389</c:v>
                </c:pt>
                <c:pt idx="116">
                  <c:v>398</c:v>
                </c:pt>
                <c:pt idx="117">
                  <c:v>391</c:v>
                </c:pt>
                <c:pt idx="118">
                  <c:v>389</c:v>
                </c:pt>
                <c:pt idx="119">
                  <c:v>392</c:v>
                </c:pt>
                <c:pt idx="120">
                  <c:v>390</c:v>
                </c:pt>
                <c:pt idx="121">
                  <c:v>390</c:v>
                </c:pt>
                <c:pt idx="122">
                  <c:v>414</c:v>
                </c:pt>
                <c:pt idx="123">
                  <c:v>416</c:v>
                </c:pt>
                <c:pt idx="124">
                  <c:v>427</c:v>
                </c:pt>
                <c:pt idx="125">
                  <c:v>421</c:v>
                </c:pt>
                <c:pt idx="126">
                  <c:v>397</c:v>
                </c:pt>
                <c:pt idx="127">
                  <c:v>402</c:v>
                </c:pt>
                <c:pt idx="128">
                  <c:v>383</c:v>
                </c:pt>
                <c:pt idx="129">
                  <c:v>375</c:v>
                </c:pt>
                <c:pt idx="130">
                  <c:v>377</c:v>
                </c:pt>
                <c:pt idx="131">
                  <c:v>376</c:v>
                </c:pt>
                <c:pt idx="132">
                  <c:v>381</c:v>
                </c:pt>
                <c:pt idx="133">
                  <c:v>389</c:v>
                </c:pt>
                <c:pt idx="134">
                  <c:v>368</c:v>
                </c:pt>
                <c:pt idx="135">
                  <c:v>366</c:v>
                </c:pt>
                <c:pt idx="136">
                  <c:v>361</c:v>
                </c:pt>
                <c:pt idx="137">
                  <c:v>356</c:v>
                </c:pt>
                <c:pt idx="138">
                  <c:v>372</c:v>
                </c:pt>
                <c:pt idx="139">
                  <c:v>343</c:v>
                </c:pt>
                <c:pt idx="140">
                  <c:v>347</c:v>
                </c:pt>
                <c:pt idx="141">
                  <c:v>345</c:v>
                </c:pt>
                <c:pt idx="142">
                  <c:v>342</c:v>
                </c:pt>
                <c:pt idx="143">
                  <c:v>341</c:v>
                </c:pt>
                <c:pt idx="144">
                  <c:v>343</c:v>
                </c:pt>
                <c:pt idx="145">
                  <c:v>336</c:v>
                </c:pt>
                <c:pt idx="146">
                  <c:v>337</c:v>
                </c:pt>
                <c:pt idx="147">
                  <c:v>364</c:v>
                </c:pt>
                <c:pt idx="148">
                  <c:v>378</c:v>
                </c:pt>
                <c:pt idx="149">
                  <c:v>370</c:v>
                </c:pt>
                <c:pt idx="150">
                  <c:v>337</c:v>
                </c:pt>
                <c:pt idx="151">
                  <c:v>351</c:v>
                </c:pt>
                <c:pt idx="152">
                  <c:v>353</c:v>
                </c:pt>
                <c:pt idx="153">
                  <c:v>344</c:v>
                </c:pt>
                <c:pt idx="154">
                  <c:v>350</c:v>
                </c:pt>
                <c:pt idx="155">
                  <c:v>348</c:v>
                </c:pt>
                <c:pt idx="156">
                  <c:v>341</c:v>
                </c:pt>
                <c:pt idx="157">
                  <c:v>341</c:v>
                </c:pt>
              </c:numCache>
            </c:numRef>
          </c:val>
        </c:ser>
        <c:ser>
          <c:idx val="1"/>
          <c:order val="1"/>
          <c:tx>
            <c:strRef>
              <c:f>'löpande månadsvärden mc+mp'!$I$14</c:f>
              <c:strCache>
                <c:ptCount val="1"/>
                <c:pt idx="0">
                  <c:v>Moped</c:v>
                </c:pt>
              </c:strCache>
            </c:strRef>
          </c:tx>
          <c:marker>
            <c:symbol val="none"/>
          </c:marker>
          <c:cat>
            <c:numRef>
              <c:f>'löpande månadsvärden mc+mp'!$G$15:$G$172</c:f>
              <c:numCache>
                <c:formatCode>mmm/yy</c:formatCode>
                <c:ptCount val="158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</c:numCache>
            </c:numRef>
          </c:cat>
          <c:val>
            <c:numRef>
              <c:f>'löpande månadsvärden mc+mp'!$I$15:$I$172</c:f>
              <c:numCache>
                <c:formatCode>General</c:formatCode>
                <c:ptCount val="158"/>
                <c:pt idx="0">
                  <c:v>153</c:v>
                </c:pt>
                <c:pt idx="1">
                  <c:v>158</c:v>
                </c:pt>
                <c:pt idx="2">
                  <c:v>158</c:v>
                </c:pt>
                <c:pt idx="3">
                  <c:v>155</c:v>
                </c:pt>
                <c:pt idx="4">
                  <c:v>157</c:v>
                </c:pt>
                <c:pt idx="5">
                  <c:v>158</c:v>
                </c:pt>
                <c:pt idx="6">
                  <c:v>159</c:v>
                </c:pt>
                <c:pt idx="7">
                  <c:v>176</c:v>
                </c:pt>
                <c:pt idx="8">
                  <c:v>178</c:v>
                </c:pt>
                <c:pt idx="9">
                  <c:v>174</c:v>
                </c:pt>
                <c:pt idx="10">
                  <c:v>181</c:v>
                </c:pt>
                <c:pt idx="11">
                  <c:v>183</c:v>
                </c:pt>
                <c:pt idx="12">
                  <c:v>182</c:v>
                </c:pt>
                <c:pt idx="13">
                  <c:v>183</c:v>
                </c:pt>
                <c:pt idx="14">
                  <c:v>184</c:v>
                </c:pt>
                <c:pt idx="15">
                  <c:v>180</c:v>
                </c:pt>
                <c:pt idx="16">
                  <c:v>173</c:v>
                </c:pt>
                <c:pt idx="17">
                  <c:v>165</c:v>
                </c:pt>
                <c:pt idx="18">
                  <c:v>160</c:v>
                </c:pt>
                <c:pt idx="19">
                  <c:v>143</c:v>
                </c:pt>
                <c:pt idx="20">
                  <c:v>155</c:v>
                </c:pt>
                <c:pt idx="21">
                  <c:v>161</c:v>
                </c:pt>
                <c:pt idx="22">
                  <c:v>156</c:v>
                </c:pt>
                <c:pt idx="23">
                  <c:v>153</c:v>
                </c:pt>
                <c:pt idx="24">
                  <c:v>155</c:v>
                </c:pt>
                <c:pt idx="25">
                  <c:v>149</c:v>
                </c:pt>
                <c:pt idx="26">
                  <c:v>144</c:v>
                </c:pt>
                <c:pt idx="27">
                  <c:v>145</c:v>
                </c:pt>
                <c:pt idx="28">
                  <c:v>150</c:v>
                </c:pt>
                <c:pt idx="29">
                  <c:v>159</c:v>
                </c:pt>
                <c:pt idx="30">
                  <c:v>166</c:v>
                </c:pt>
                <c:pt idx="31">
                  <c:v>171</c:v>
                </c:pt>
                <c:pt idx="32">
                  <c:v>178</c:v>
                </c:pt>
                <c:pt idx="33">
                  <c:v>176</c:v>
                </c:pt>
                <c:pt idx="34">
                  <c:v>181</c:v>
                </c:pt>
                <c:pt idx="35">
                  <c:v>182</c:v>
                </c:pt>
                <c:pt idx="36">
                  <c:v>179</c:v>
                </c:pt>
                <c:pt idx="37">
                  <c:v>182</c:v>
                </c:pt>
                <c:pt idx="38">
                  <c:v>185</c:v>
                </c:pt>
                <c:pt idx="39">
                  <c:v>190</c:v>
                </c:pt>
                <c:pt idx="40">
                  <c:v>198</c:v>
                </c:pt>
                <c:pt idx="41">
                  <c:v>191</c:v>
                </c:pt>
                <c:pt idx="42">
                  <c:v>184</c:v>
                </c:pt>
                <c:pt idx="43">
                  <c:v>184</c:v>
                </c:pt>
                <c:pt idx="44">
                  <c:v>175</c:v>
                </c:pt>
                <c:pt idx="45">
                  <c:v>188</c:v>
                </c:pt>
                <c:pt idx="46">
                  <c:v>188</c:v>
                </c:pt>
                <c:pt idx="47">
                  <c:v>194</c:v>
                </c:pt>
                <c:pt idx="48">
                  <c:v>202</c:v>
                </c:pt>
                <c:pt idx="49">
                  <c:v>198</c:v>
                </c:pt>
                <c:pt idx="50">
                  <c:v>198</c:v>
                </c:pt>
                <c:pt idx="51">
                  <c:v>201</c:v>
                </c:pt>
                <c:pt idx="52">
                  <c:v>198</c:v>
                </c:pt>
                <c:pt idx="53">
                  <c:v>207</c:v>
                </c:pt>
                <c:pt idx="54">
                  <c:v>232</c:v>
                </c:pt>
                <c:pt idx="55">
                  <c:v>230</c:v>
                </c:pt>
                <c:pt idx="56">
                  <c:v>225</c:v>
                </c:pt>
                <c:pt idx="57">
                  <c:v>215</c:v>
                </c:pt>
                <c:pt idx="58">
                  <c:v>217</c:v>
                </c:pt>
                <c:pt idx="59">
                  <c:v>213</c:v>
                </c:pt>
                <c:pt idx="60">
                  <c:v>208</c:v>
                </c:pt>
                <c:pt idx="61">
                  <c:v>216</c:v>
                </c:pt>
                <c:pt idx="62">
                  <c:v>217</c:v>
                </c:pt>
                <c:pt idx="63">
                  <c:v>215</c:v>
                </c:pt>
                <c:pt idx="64">
                  <c:v>222</c:v>
                </c:pt>
                <c:pt idx="65">
                  <c:v>239</c:v>
                </c:pt>
                <c:pt idx="66">
                  <c:v>232</c:v>
                </c:pt>
                <c:pt idx="67">
                  <c:v>236</c:v>
                </c:pt>
                <c:pt idx="68">
                  <c:v>241</c:v>
                </c:pt>
                <c:pt idx="69">
                  <c:v>241</c:v>
                </c:pt>
                <c:pt idx="70">
                  <c:v>238</c:v>
                </c:pt>
                <c:pt idx="71">
                  <c:v>238</c:v>
                </c:pt>
                <c:pt idx="72">
                  <c:v>234</c:v>
                </c:pt>
                <c:pt idx="73">
                  <c:v>225</c:v>
                </c:pt>
                <c:pt idx="74">
                  <c:v>228</c:v>
                </c:pt>
                <c:pt idx="75">
                  <c:v>231</c:v>
                </c:pt>
                <c:pt idx="76">
                  <c:v>234</c:v>
                </c:pt>
                <c:pt idx="77">
                  <c:v>234</c:v>
                </c:pt>
                <c:pt idx="78">
                  <c:v>238</c:v>
                </c:pt>
                <c:pt idx="79">
                  <c:v>235</c:v>
                </c:pt>
                <c:pt idx="80">
                  <c:v>243</c:v>
                </c:pt>
                <c:pt idx="81">
                  <c:v>244</c:v>
                </c:pt>
                <c:pt idx="82">
                  <c:v>247</c:v>
                </c:pt>
                <c:pt idx="83">
                  <c:v>251</c:v>
                </c:pt>
                <c:pt idx="84">
                  <c:v>252</c:v>
                </c:pt>
                <c:pt idx="85">
                  <c:v>256</c:v>
                </c:pt>
                <c:pt idx="86">
                  <c:v>258</c:v>
                </c:pt>
                <c:pt idx="87">
                  <c:v>256</c:v>
                </c:pt>
                <c:pt idx="88">
                  <c:v>251</c:v>
                </c:pt>
                <c:pt idx="89">
                  <c:v>253</c:v>
                </c:pt>
                <c:pt idx="90">
                  <c:v>246</c:v>
                </c:pt>
                <c:pt idx="91">
                  <c:v>261</c:v>
                </c:pt>
                <c:pt idx="92">
                  <c:v>262</c:v>
                </c:pt>
                <c:pt idx="93">
                  <c:v>269</c:v>
                </c:pt>
                <c:pt idx="94">
                  <c:v>263</c:v>
                </c:pt>
                <c:pt idx="95">
                  <c:v>259</c:v>
                </c:pt>
                <c:pt idx="96">
                  <c:v>260</c:v>
                </c:pt>
                <c:pt idx="97">
                  <c:v>258</c:v>
                </c:pt>
                <c:pt idx="98">
                  <c:v>245</c:v>
                </c:pt>
                <c:pt idx="99">
                  <c:v>251</c:v>
                </c:pt>
                <c:pt idx="100">
                  <c:v>263</c:v>
                </c:pt>
                <c:pt idx="101">
                  <c:v>271</c:v>
                </c:pt>
                <c:pt idx="102">
                  <c:v>270</c:v>
                </c:pt>
                <c:pt idx="103">
                  <c:v>274</c:v>
                </c:pt>
                <c:pt idx="104">
                  <c:v>288</c:v>
                </c:pt>
                <c:pt idx="105">
                  <c:v>291</c:v>
                </c:pt>
                <c:pt idx="106">
                  <c:v>295</c:v>
                </c:pt>
                <c:pt idx="107">
                  <c:v>296</c:v>
                </c:pt>
                <c:pt idx="108">
                  <c:v>295</c:v>
                </c:pt>
                <c:pt idx="109">
                  <c:v>297</c:v>
                </c:pt>
                <c:pt idx="110">
                  <c:v>303</c:v>
                </c:pt>
                <c:pt idx="111">
                  <c:v>300</c:v>
                </c:pt>
                <c:pt idx="112">
                  <c:v>300</c:v>
                </c:pt>
                <c:pt idx="113">
                  <c:v>304</c:v>
                </c:pt>
                <c:pt idx="114">
                  <c:v>329</c:v>
                </c:pt>
                <c:pt idx="115">
                  <c:v>337</c:v>
                </c:pt>
                <c:pt idx="116">
                  <c:v>329</c:v>
                </c:pt>
                <c:pt idx="117">
                  <c:v>325</c:v>
                </c:pt>
                <c:pt idx="118">
                  <c:v>322</c:v>
                </c:pt>
                <c:pt idx="119">
                  <c:v>329</c:v>
                </c:pt>
                <c:pt idx="120">
                  <c:v>335</c:v>
                </c:pt>
                <c:pt idx="121">
                  <c:v>335</c:v>
                </c:pt>
                <c:pt idx="122">
                  <c:v>349</c:v>
                </c:pt>
                <c:pt idx="123">
                  <c:v>355</c:v>
                </c:pt>
                <c:pt idx="124">
                  <c:v>354</c:v>
                </c:pt>
                <c:pt idx="125">
                  <c:v>359</c:v>
                </c:pt>
                <c:pt idx="126">
                  <c:v>331</c:v>
                </c:pt>
                <c:pt idx="127">
                  <c:v>330</c:v>
                </c:pt>
                <c:pt idx="128">
                  <c:v>336</c:v>
                </c:pt>
                <c:pt idx="129">
                  <c:v>344</c:v>
                </c:pt>
                <c:pt idx="130">
                  <c:v>349</c:v>
                </c:pt>
                <c:pt idx="131">
                  <c:v>342</c:v>
                </c:pt>
                <c:pt idx="132">
                  <c:v>340</c:v>
                </c:pt>
                <c:pt idx="133">
                  <c:v>339</c:v>
                </c:pt>
                <c:pt idx="134">
                  <c:v>329</c:v>
                </c:pt>
                <c:pt idx="135">
                  <c:v>334</c:v>
                </c:pt>
                <c:pt idx="136">
                  <c:v>329</c:v>
                </c:pt>
                <c:pt idx="137">
                  <c:v>305</c:v>
                </c:pt>
                <c:pt idx="138">
                  <c:v>311</c:v>
                </c:pt>
                <c:pt idx="139">
                  <c:v>315</c:v>
                </c:pt>
                <c:pt idx="140">
                  <c:v>300</c:v>
                </c:pt>
                <c:pt idx="141">
                  <c:v>291</c:v>
                </c:pt>
                <c:pt idx="142">
                  <c:v>297</c:v>
                </c:pt>
                <c:pt idx="143">
                  <c:v>300</c:v>
                </c:pt>
                <c:pt idx="144">
                  <c:v>300</c:v>
                </c:pt>
                <c:pt idx="145">
                  <c:v>303</c:v>
                </c:pt>
                <c:pt idx="146">
                  <c:v>297</c:v>
                </c:pt>
                <c:pt idx="147">
                  <c:v>295</c:v>
                </c:pt>
                <c:pt idx="148">
                  <c:v>300</c:v>
                </c:pt>
                <c:pt idx="149">
                  <c:v>314</c:v>
                </c:pt>
                <c:pt idx="150">
                  <c:v>322</c:v>
                </c:pt>
                <c:pt idx="151">
                  <c:v>296</c:v>
                </c:pt>
                <c:pt idx="152">
                  <c:v>311</c:v>
                </c:pt>
                <c:pt idx="153">
                  <c:v>306</c:v>
                </c:pt>
                <c:pt idx="154">
                  <c:v>298</c:v>
                </c:pt>
                <c:pt idx="155">
                  <c:v>299</c:v>
                </c:pt>
                <c:pt idx="156">
                  <c:v>294</c:v>
                </c:pt>
                <c:pt idx="157">
                  <c:v>288</c:v>
                </c:pt>
              </c:numCache>
            </c:numRef>
          </c:val>
        </c:ser>
        <c:marker val="1"/>
        <c:axId val="54733056"/>
        <c:axId val="54743040"/>
      </c:lineChart>
      <c:dateAx>
        <c:axId val="54733056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54743040"/>
        <c:crosses val="autoZero"/>
        <c:auto val="1"/>
        <c:lblOffset val="100"/>
      </c:dateAx>
      <c:valAx>
        <c:axId val="54743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473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4794713781015992E-2"/>
          <c:y val="4.4968515585179156E-2"/>
          <c:w val="0.18551569711558541"/>
          <c:h val="0.14200713589142225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sv-SE"/>
        </a:p>
      </c:txPr>
    </c:legend>
    <c:plotVisOnly val="1"/>
  </c:chart>
  <c:spPr>
    <a:ln>
      <a:noFill/>
    </a:ln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669063548978583"/>
          <c:y val="8.5428480033403198E-2"/>
          <c:w val="0.5879836472054053"/>
          <c:h val="0.89792857235472234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spPr>
              <a:solidFill>
                <a:srgbClr val="4F81BD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2.5122340196292427E-2"/>
                  <c:y val="-9.9395176412487747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5.2729906227971524E-3"/>
                  <c:y val="-1.6877977157163371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1.0290085954379276E-2"/>
                  <c:y val="-1.8554532188625721E-3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1.0767968529930453E-2"/>
                  <c:y val="-2.6212687623577606E-3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mc!$J$203:$K$206</c:f>
              <c:strCache>
                <c:ptCount val="4"/>
                <c:pt idx="0">
                  <c:v>rätt använd hjälm</c:v>
                </c:pt>
                <c:pt idx="1">
                  <c:v>tappat hjälm</c:v>
                </c:pt>
                <c:pt idx="2">
                  <c:v>saknat hjälm</c:v>
                </c:pt>
                <c:pt idx="3">
                  <c:v>okänt</c:v>
                </c:pt>
              </c:strCache>
            </c:strRef>
          </c:cat>
          <c:val>
            <c:numRef>
              <c:f>mc!$M$203:$M$206</c:f>
              <c:numCache>
                <c:formatCode>0%</c:formatCode>
                <c:ptCount val="4"/>
                <c:pt idx="0">
                  <c:v>0.76250000000000062</c:v>
                </c:pt>
                <c:pt idx="1">
                  <c:v>0.11666666666666672</c:v>
                </c:pt>
                <c:pt idx="2">
                  <c:v>8.3333333333333343E-2</c:v>
                </c:pt>
                <c:pt idx="3">
                  <c:v>3.7500000000000006E-2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sv-SE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6135137983469086E-2"/>
          <c:y val="3.4482758620689655E-2"/>
          <c:w val="0.89848054079281348"/>
          <c:h val="0.86671364747119006"/>
        </c:manualLayout>
      </c:layout>
      <c:lineChart>
        <c:grouping val="standard"/>
        <c:ser>
          <c:idx val="0"/>
          <c:order val="0"/>
          <c:tx>
            <c:strRef>
              <c:f>'[Diagram i Microsoft Office PowerPoint]Sheet1'!$B$1</c:f>
              <c:strCache>
                <c:ptCount val="1"/>
                <c:pt idx="0">
                  <c:v>Gående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'[Diagram i Microsoft Office PowerPoint]Sheet1'!$A$2:$A$15</c:f>
              <c:numCache>
                <c:formatCode>General</c:formatCod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</c:numCache>
            </c:numRef>
          </c:cat>
          <c:val>
            <c:numRef>
              <c:f>'[Diagram i Microsoft Office PowerPoint]Sheet1'!$B$2:$B$15</c:f>
              <c:numCache>
                <c:formatCode>General</c:formatCode>
                <c:ptCount val="14"/>
                <c:pt idx="0">
                  <c:v>413</c:v>
                </c:pt>
                <c:pt idx="1">
                  <c:v>364</c:v>
                </c:pt>
                <c:pt idx="2">
                  <c:v>400</c:v>
                </c:pt>
                <c:pt idx="3">
                  <c:v>367</c:v>
                </c:pt>
                <c:pt idx="4">
                  <c:v>403</c:v>
                </c:pt>
                <c:pt idx="5">
                  <c:v>347</c:v>
                </c:pt>
                <c:pt idx="6">
                  <c:v>381</c:v>
                </c:pt>
                <c:pt idx="7">
                  <c:v>417</c:v>
                </c:pt>
                <c:pt idx="8">
                  <c:v>359</c:v>
                </c:pt>
                <c:pt idx="9">
                  <c:v>317</c:v>
                </c:pt>
                <c:pt idx="10">
                  <c:v>364</c:v>
                </c:pt>
                <c:pt idx="11">
                  <c:v>343</c:v>
                </c:pt>
                <c:pt idx="12">
                  <c:v>339</c:v>
                </c:pt>
                <c:pt idx="13">
                  <c:v>305</c:v>
                </c:pt>
              </c:numCache>
            </c:numRef>
          </c:val>
        </c:ser>
        <c:ser>
          <c:idx val="1"/>
          <c:order val="1"/>
          <c:tx>
            <c:strRef>
              <c:f>'[Diagram i Microsoft Office PowerPoint]Sheet1'!$C$1</c:f>
              <c:strCache>
                <c:ptCount val="1"/>
                <c:pt idx="0">
                  <c:v>Cyklister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'[Diagram i Microsoft Office PowerPoint]Sheet1'!$A$2:$A$15</c:f>
              <c:numCache>
                <c:formatCode>General</c:formatCod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</c:numCache>
            </c:numRef>
          </c:cat>
          <c:val>
            <c:numRef>
              <c:f>'[Diagram i Microsoft Office PowerPoint]Sheet1'!$C$2:$C$15</c:f>
              <c:numCache>
                <c:formatCode>General</c:formatCode>
                <c:ptCount val="14"/>
                <c:pt idx="0">
                  <c:v>608</c:v>
                </c:pt>
                <c:pt idx="1">
                  <c:v>674</c:v>
                </c:pt>
                <c:pt idx="2">
                  <c:v>540</c:v>
                </c:pt>
                <c:pt idx="3">
                  <c:v>536</c:v>
                </c:pt>
                <c:pt idx="4">
                  <c:v>468</c:v>
                </c:pt>
                <c:pt idx="5">
                  <c:v>431</c:v>
                </c:pt>
                <c:pt idx="6">
                  <c:v>441</c:v>
                </c:pt>
                <c:pt idx="7">
                  <c:v>420</c:v>
                </c:pt>
                <c:pt idx="8">
                  <c:v>350</c:v>
                </c:pt>
                <c:pt idx="9">
                  <c:v>353</c:v>
                </c:pt>
                <c:pt idx="10">
                  <c:v>336</c:v>
                </c:pt>
                <c:pt idx="11">
                  <c:v>331</c:v>
                </c:pt>
                <c:pt idx="12">
                  <c:v>336</c:v>
                </c:pt>
                <c:pt idx="13">
                  <c:v>304</c:v>
                </c:pt>
              </c:numCache>
            </c:numRef>
          </c:val>
        </c:ser>
        <c:ser>
          <c:idx val="2"/>
          <c:order val="2"/>
          <c:tx>
            <c:strRef>
              <c:f>'[Diagram i Microsoft Office PowerPoint]Sheet1'!$D$1</c:f>
              <c:strCache>
                <c:ptCount val="1"/>
                <c:pt idx="0">
                  <c:v>Motorcyklister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'[Diagram i Microsoft Office PowerPoint]Sheet1'!$A$2:$A$15</c:f>
              <c:numCache>
                <c:formatCode>General</c:formatCod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</c:numCache>
            </c:numRef>
          </c:cat>
          <c:val>
            <c:numRef>
              <c:f>'[Diagram i Microsoft Office PowerPoint]Sheet1'!$D$2:$D$15</c:f>
              <c:numCache>
                <c:formatCode>General</c:formatCode>
                <c:ptCount val="14"/>
                <c:pt idx="0">
                  <c:v>241</c:v>
                </c:pt>
                <c:pt idx="1">
                  <c:v>275</c:v>
                </c:pt>
                <c:pt idx="2">
                  <c:v>215</c:v>
                </c:pt>
                <c:pt idx="3">
                  <c:v>275</c:v>
                </c:pt>
                <c:pt idx="4">
                  <c:v>299</c:v>
                </c:pt>
                <c:pt idx="5">
                  <c:v>298</c:v>
                </c:pt>
                <c:pt idx="6">
                  <c:v>394</c:v>
                </c:pt>
                <c:pt idx="7">
                  <c:v>400</c:v>
                </c:pt>
                <c:pt idx="8">
                  <c:v>318</c:v>
                </c:pt>
                <c:pt idx="9">
                  <c:v>371</c:v>
                </c:pt>
                <c:pt idx="10">
                  <c:v>392</c:v>
                </c:pt>
                <c:pt idx="11">
                  <c:v>376</c:v>
                </c:pt>
                <c:pt idx="12">
                  <c:v>351</c:v>
                </c:pt>
                <c:pt idx="13">
                  <c:v>360</c:v>
                </c:pt>
              </c:numCache>
            </c:numRef>
          </c:val>
        </c:ser>
        <c:ser>
          <c:idx val="3"/>
          <c:order val="3"/>
          <c:tx>
            <c:strRef>
              <c:f>'[Diagram i Microsoft Office PowerPoint]Sheet1'!$E$1</c:f>
              <c:strCache>
                <c:ptCount val="1"/>
                <c:pt idx="0">
                  <c:v>Mopedister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'[Diagram i Microsoft Office PowerPoint]Sheet1'!$A$2:$A$15</c:f>
              <c:numCache>
                <c:formatCode>General</c:formatCod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</c:numCache>
            </c:numRef>
          </c:cat>
          <c:val>
            <c:numRef>
              <c:f>'[Diagram i Microsoft Office PowerPoint]Sheet1'!$E$2:$E$15</c:f>
              <c:numCache>
                <c:formatCode>General</c:formatCode>
                <c:ptCount val="14"/>
                <c:pt idx="0">
                  <c:v>153</c:v>
                </c:pt>
                <c:pt idx="1">
                  <c:v>183</c:v>
                </c:pt>
                <c:pt idx="2">
                  <c:v>153</c:v>
                </c:pt>
                <c:pt idx="3">
                  <c:v>182</c:v>
                </c:pt>
                <c:pt idx="4">
                  <c:v>194</c:v>
                </c:pt>
                <c:pt idx="5">
                  <c:v>213</c:v>
                </c:pt>
                <c:pt idx="6">
                  <c:v>238</c:v>
                </c:pt>
                <c:pt idx="7">
                  <c:v>251</c:v>
                </c:pt>
                <c:pt idx="8">
                  <c:v>259</c:v>
                </c:pt>
                <c:pt idx="9">
                  <c:v>296</c:v>
                </c:pt>
                <c:pt idx="10">
                  <c:v>329</c:v>
                </c:pt>
                <c:pt idx="11">
                  <c:v>342</c:v>
                </c:pt>
                <c:pt idx="12">
                  <c:v>301</c:v>
                </c:pt>
                <c:pt idx="13">
                  <c:v>311</c:v>
                </c:pt>
              </c:numCache>
            </c:numRef>
          </c:val>
        </c:ser>
        <c:marker val="1"/>
        <c:axId val="54772096"/>
        <c:axId val="54773632"/>
      </c:lineChart>
      <c:catAx>
        <c:axId val="54772096"/>
        <c:scaling>
          <c:orientation val="minMax"/>
        </c:scaling>
        <c:axPos val="b"/>
        <c:numFmt formatCode="General" sourceLinked="1"/>
        <c:tickLblPos val="nextTo"/>
        <c:crossAx val="54773632"/>
        <c:crosses val="autoZero"/>
        <c:auto val="1"/>
        <c:lblAlgn val="ctr"/>
        <c:lblOffset val="100"/>
      </c:catAx>
      <c:valAx>
        <c:axId val="54773632"/>
        <c:scaling>
          <c:orientation val="minMax"/>
        </c:scaling>
        <c:axPos val="l"/>
        <c:majorGridlines/>
        <c:numFmt formatCode="General" sourceLinked="1"/>
        <c:tickLblPos val="nextTo"/>
        <c:crossAx val="5477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94072657744283"/>
          <c:y val="6.3866906918767133E-2"/>
          <c:w val="0.21211472275334611"/>
          <c:h val="0.3268116407079239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sv-SE"/>
        </a:p>
      </c:txPr>
    </c:legend>
    <c:plotVisOnly val="1"/>
  </c:chart>
  <c:txPr>
    <a:bodyPr/>
    <a:lstStyle/>
    <a:p>
      <a:pPr>
        <a:defRPr sz="1200"/>
      </a:pPr>
      <a:endParaRPr lang="sv-SE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32057911065151E-2"/>
          <c:y val="4.0609137055837574E-2"/>
          <c:w val="0.92967942088934863"/>
          <c:h val="0.79695431472081213"/>
        </c:manualLayout>
      </c:layout>
      <c:lineChart>
        <c:grouping val="standard"/>
        <c:ser>
          <c:idx val="0"/>
          <c:order val="0"/>
          <c:tx>
            <c:strRef>
              <c:f>'Figur 1'!$I$85</c:f>
              <c:strCache>
                <c:ptCount val="1"/>
                <c:pt idx="0">
                  <c:v>motorcycles</c:v>
                </c:pt>
              </c:strCache>
            </c:strRef>
          </c:tx>
          <c:spPr>
            <a:ln w="38100">
              <a:solidFill>
                <a:srgbClr val="333333"/>
              </a:solidFill>
              <a:prstDash val="solid"/>
            </a:ln>
          </c:spPr>
          <c:marker>
            <c:symbol val="none"/>
          </c:marker>
          <c:cat>
            <c:numRef>
              <c:f>'Figur 1'!$H$86:$H$110</c:f>
              <c:numCache>
                <c:formatCode>General</c:formatCode>
                <c:ptCount val="25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</c:numCache>
            </c:numRef>
          </c:cat>
          <c:val>
            <c:numRef>
              <c:f>'Figur 1'!$I$86:$I$110</c:f>
              <c:numCache>
                <c:formatCode>#,##0</c:formatCode>
                <c:ptCount val="25"/>
                <c:pt idx="0">
                  <c:v>388.21138211382208</c:v>
                </c:pt>
                <c:pt idx="1">
                  <c:v>389.4736842105263</c:v>
                </c:pt>
                <c:pt idx="2">
                  <c:v>398.51150202977004</c:v>
                </c:pt>
                <c:pt idx="3">
                  <c:v>414.44866920152089</c:v>
                </c:pt>
                <c:pt idx="4">
                  <c:v>428.05495300072408</c:v>
                </c:pt>
                <c:pt idx="5">
                  <c:v>394.58272327964875</c:v>
                </c:pt>
                <c:pt idx="6">
                  <c:v>397.15719063545487</c:v>
                </c:pt>
                <c:pt idx="7">
                  <c:v>372.11449676823639</c:v>
                </c:pt>
                <c:pt idx="8">
                  <c:v>332.64675592173018</c:v>
                </c:pt>
                <c:pt idx="9">
                  <c:v>389.17262512768178</c:v>
                </c:pt>
                <c:pt idx="10">
                  <c:v>381.54897494305226</c:v>
                </c:pt>
                <c:pt idx="11">
                  <c:v>351.38387484957883</c:v>
                </c:pt>
                <c:pt idx="12">
                  <c:v>335.13513513513516</c:v>
                </c:pt>
                <c:pt idx="13">
                  <c:v>331.76470588235298</c:v>
                </c:pt>
                <c:pt idx="14">
                  <c:v>349.83127109111359</c:v>
                </c:pt>
                <c:pt idx="15">
                  <c:v>333.76963350785337</c:v>
                </c:pt>
                <c:pt idx="16">
                  <c:v>362.47086247086247</c:v>
                </c:pt>
                <c:pt idx="17">
                  <c:v>376.39198218262806</c:v>
                </c:pt>
                <c:pt idx="18">
                  <c:v>350.73068893528165</c:v>
                </c:pt>
                <c:pt idx="19">
                  <c:v>337.50978856695377</c:v>
                </c:pt>
                <c:pt idx="20">
                  <c:v>353.96825396825051</c:v>
                </c:pt>
                <c:pt idx="21">
                  <c:v>334.52593917710169</c:v>
                </c:pt>
                <c:pt idx="22">
                  <c:v>358.86402753872738</c:v>
                </c:pt>
                <c:pt idx="23">
                  <c:v>352.24586288416424</c:v>
                </c:pt>
                <c:pt idx="24">
                  <c:v>347.41035856573694</c:v>
                </c:pt>
              </c:numCache>
            </c:numRef>
          </c:val>
        </c:ser>
        <c:ser>
          <c:idx val="1"/>
          <c:order val="1"/>
          <c:tx>
            <c:strRef>
              <c:f>'Figur 1'!$J$85</c:f>
              <c:strCache>
                <c:ptCount val="1"/>
                <c:pt idx="0">
                  <c:v>passenger cars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'Figur 1'!$H$86:$H$110</c:f>
              <c:numCache>
                <c:formatCode>General</c:formatCode>
                <c:ptCount val="25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</c:numCache>
            </c:numRef>
          </c:cat>
          <c:val>
            <c:numRef>
              <c:f>'Figur 1'!$J$86:$J$110</c:f>
              <c:numCache>
                <c:formatCode>0</c:formatCode>
                <c:ptCount val="25"/>
                <c:pt idx="0">
                  <c:v>289.84591070723025</c:v>
                </c:pt>
                <c:pt idx="1">
                  <c:v>280.79146287238763</c:v>
                </c:pt>
                <c:pt idx="2">
                  <c:v>271.14922813036526</c:v>
                </c:pt>
                <c:pt idx="3">
                  <c:v>256.22822585946233</c:v>
                </c:pt>
                <c:pt idx="4">
                  <c:v>256.85210312076316</c:v>
                </c:pt>
                <c:pt idx="5">
                  <c:v>248.36329008451381</c:v>
                </c:pt>
                <c:pt idx="6">
                  <c:v>239.90719257540601</c:v>
                </c:pt>
                <c:pt idx="7">
                  <c:v>237.13291409731974</c:v>
                </c:pt>
                <c:pt idx="8">
                  <c:v>225.30442143647846</c:v>
                </c:pt>
                <c:pt idx="9">
                  <c:v>217.61658031088078</c:v>
                </c:pt>
                <c:pt idx="10">
                  <c:v>211.1258648403103</c:v>
                </c:pt>
                <c:pt idx="11">
                  <c:v>185.4899540560927</c:v>
                </c:pt>
                <c:pt idx="12">
                  <c:v>174.1652613828</c:v>
                </c:pt>
                <c:pt idx="13">
                  <c:v>172.57264351523744</c:v>
                </c:pt>
                <c:pt idx="14">
                  <c:v>175.27869312206352</c:v>
                </c:pt>
                <c:pt idx="15">
                  <c:v>177.29403884795721</c:v>
                </c:pt>
                <c:pt idx="16">
                  <c:v>182.16293971492101</c:v>
                </c:pt>
                <c:pt idx="17">
                  <c:v>187.23815662262407</c:v>
                </c:pt>
                <c:pt idx="18">
                  <c:v>182.87688763757367</c:v>
                </c:pt>
                <c:pt idx="19">
                  <c:v>184.63494999710966</c:v>
                </c:pt>
                <c:pt idx="20">
                  <c:v>168.71323908781343</c:v>
                </c:pt>
                <c:pt idx="21">
                  <c:v>148.07631827235559</c:v>
                </c:pt>
                <c:pt idx="22">
                  <c:v>143.47357065803658</c:v>
                </c:pt>
                <c:pt idx="23">
                  <c:v>141.00750734414098</c:v>
                </c:pt>
                <c:pt idx="24">
                  <c:v>136.09434997257281</c:v>
                </c:pt>
              </c:numCache>
            </c:numRef>
          </c:val>
        </c:ser>
        <c:marker val="1"/>
        <c:axId val="55192576"/>
        <c:axId val="55223040"/>
      </c:lineChart>
      <c:catAx>
        <c:axId val="55192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sv-SE"/>
          </a:p>
        </c:txPr>
        <c:crossAx val="55223040"/>
        <c:crosses val="autoZero"/>
        <c:auto val="1"/>
        <c:lblAlgn val="ctr"/>
        <c:lblOffset val="100"/>
        <c:tickLblSkip val="2"/>
        <c:tickMarkSkip val="1"/>
      </c:catAx>
      <c:valAx>
        <c:axId val="55223040"/>
        <c:scaling>
          <c:orientation val="minMax"/>
          <c:max val="500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55192576"/>
        <c:crosses val="autoZero"/>
        <c:crossBetween val="between"/>
        <c:majorUnit val="5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319544984488638"/>
          <c:y val="1.0152284263959395E-2"/>
          <c:w val="0.26473629782833474"/>
          <c:h val="0.18443316412859684"/>
        </c:manualLayout>
      </c:layout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sv-SE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5650591911763504E-2"/>
          <c:y val="1.2722828433392581E-2"/>
          <c:w val="0.76814023870976489"/>
          <c:h val="0.90913524756344377"/>
        </c:manualLayout>
      </c:layout>
      <c:lineChart>
        <c:grouping val="standard"/>
        <c:ser>
          <c:idx val="0"/>
          <c:order val="0"/>
          <c:tx>
            <c:strRef>
              <c:f>Blad1!$B$7</c:f>
              <c:strCache>
                <c:ptCount val="1"/>
                <c:pt idx="0">
                  <c:v>Fotgängare</c:v>
                </c:pt>
              </c:strCache>
            </c:strRef>
          </c:tx>
          <c:spPr>
            <a:ln w="3810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Blad1!$C$6:$M$6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Blad1!$C$7:$M$7</c:f>
              <c:numCache>
                <c:formatCode>#,##0</c:formatCode>
                <c:ptCount val="11"/>
                <c:pt idx="0">
                  <c:v>901</c:v>
                </c:pt>
                <c:pt idx="1">
                  <c:v>855</c:v>
                </c:pt>
                <c:pt idx="2">
                  <c:v>867</c:v>
                </c:pt>
                <c:pt idx="3">
                  <c:v>822</c:v>
                </c:pt>
                <c:pt idx="4">
                  <c:v>790</c:v>
                </c:pt>
                <c:pt idx="5">
                  <c:v>768</c:v>
                </c:pt>
                <c:pt idx="6">
                  <c:v>735</c:v>
                </c:pt>
                <c:pt idx="7">
                  <c:v>678</c:v>
                </c:pt>
                <c:pt idx="8">
                  <c:v>676</c:v>
                </c:pt>
                <c:pt idx="9">
                  <c:v>698</c:v>
                </c:pt>
                <c:pt idx="10">
                  <c:v>629</c:v>
                </c:pt>
              </c:numCache>
            </c:numRef>
          </c:val>
        </c:ser>
        <c:ser>
          <c:idx val="1"/>
          <c:order val="1"/>
          <c:tx>
            <c:strRef>
              <c:f>Blad1!$B$8</c:f>
              <c:strCache>
                <c:ptCount val="1"/>
                <c:pt idx="0">
                  <c:v>Cyklist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Blad1!$C$6:$M$6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Blad1!$C$8:$M$8</c:f>
              <c:numCache>
                <c:formatCode>#,##0</c:formatCode>
                <c:ptCount val="11"/>
                <c:pt idx="0">
                  <c:v>3142</c:v>
                </c:pt>
                <c:pt idx="1">
                  <c:v>3470</c:v>
                </c:pt>
                <c:pt idx="2">
                  <c:v>3171</c:v>
                </c:pt>
                <c:pt idx="3">
                  <c:v>2976</c:v>
                </c:pt>
                <c:pt idx="4">
                  <c:v>3097</c:v>
                </c:pt>
                <c:pt idx="5">
                  <c:v>3139</c:v>
                </c:pt>
                <c:pt idx="6">
                  <c:v>2990</c:v>
                </c:pt>
                <c:pt idx="7">
                  <c:v>3252</c:v>
                </c:pt>
                <c:pt idx="8">
                  <c:v>2876</c:v>
                </c:pt>
                <c:pt idx="9">
                  <c:v>2804</c:v>
                </c:pt>
                <c:pt idx="10">
                  <c:v>3043</c:v>
                </c:pt>
              </c:numCache>
            </c:numRef>
          </c:val>
        </c:ser>
        <c:ser>
          <c:idx val="2"/>
          <c:order val="2"/>
          <c:tx>
            <c:strRef>
              <c:f>Blad1!$B$9</c:f>
              <c:strCache>
                <c:ptCount val="1"/>
                <c:pt idx="0">
                  <c:v>MC-moped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Blad1!$C$6:$M$6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Blad1!$C$9:$M$9</c:f>
              <c:numCache>
                <c:formatCode>#,##0</c:formatCode>
                <c:ptCount val="11"/>
                <c:pt idx="0">
                  <c:v>1534</c:v>
                </c:pt>
                <c:pt idx="1">
                  <c:v>1657</c:v>
                </c:pt>
                <c:pt idx="2">
                  <c:v>1817</c:v>
                </c:pt>
                <c:pt idx="3">
                  <c:v>1683</c:v>
                </c:pt>
                <c:pt idx="4">
                  <c:v>1863</c:v>
                </c:pt>
                <c:pt idx="5">
                  <c:v>2067</c:v>
                </c:pt>
                <c:pt idx="6">
                  <c:v>2072</c:v>
                </c:pt>
                <c:pt idx="7">
                  <c:v>2388</c:v>
                </c:pt>
                <c:pt idx="8">
                  <c:v>2467</c:v>
                </c:pt>
                <c:pt idx="9">
                  <c:v>2494</c:v>
                </c:pt>
                <c:pt idx="10">
                  <c:v>2446</c:v>
                </c:pt>
              </c:numCache>
            </c:numRef>
          </c:val>
        </c:ser>
        <c:ser>
          <c:idx val="3"/>
          <c:order val="3"/>
          <c:tx>
            <c:strRef>
              <c:f>Blad1!$B$10</c:f>
              <c:strCache>
                <c:ptCount val="1"/>
                <c:pt idx="0">
                  <c:v>Personbil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Blad1!$C$6:$M$6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Blad1!$C$10:$M$10</c:f>
              <c:numCache>
                <c:formatCode>#,##0</c:formatCode>
                <c:ptCount val="11"/>
                <c:pt idx="0">
                  <c:v>3916</c:v>
                </c:pt>
                <c:pt idx="1">
                  <c:v>4028</c:v>
                </c:pt>
                <c:pt idx="2">
                  <c:v>4115</c:v>
                </c:pt>
                <c:pt idx="3">
                  <c:v>4202</c:v>
                </c:pt>
                <c:pt idx="4">
                  <c:v>4322</c:v>
                </c:pt>
                <c:pt idx="5">
                  <c:v>4345</c:v>
                </c:pt>
                <c:pt idx="6">
                  <c:v>4028</c:v>
                </c:pt>
                <c:pt idx="7">
                  <c:v>3603</c:v>
                </c:pt>
                <c:pt idx="8">
                  <c:v>3032</c:v>
                </c:pt>
                <c:pt idx="9">
                  <c:v>3064</c:v>
                </c:pt>
                <c:pt idx="10">
                  <c:v>2754</c:v>
                </c:pt>
              </c:numCache>
            </c:numRef>
          </c:val>
        </c:ser>
        <c:ser>
          <c:idx val="4"/>
          <c:order val="4"/>
          <c:tx>
            <c:strRef>
              <c:f>Blad1!$B$11</c:f>
              <c:strCache>
                <c:ptCount val="1"/>
                <c:pt idx="0">
                  <c:v>Lastbil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Blad1!$C$6:$M$6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Blad1!$C$11:$M$11</c:f>
              <c:numCache>
                <c:formatCode>#,##0</c:formatCode>
                <c:ptCount val="11"/>
                <c:pt idx="0">
                  <c:v>153</c:v>
                </c:pt>
                <c:pt idx="1">
                  <c:v>180</c:v>
                </c:pt>
                <c:pt idx="2">
                  <c:v>173</c:v>
                </c:pt>
                <c:pt idx="3">
                  <c:v>142</c:v>
                </c:pt>
                <c:pt idx="4">
                  <c:v>161</c:v>
                </c:pt>
                <c:pt idx="5">
                  <c:v>140</c:v>
                </c:pt>
                <c:pt idx="6">
                  <c:v>137</c:v>
                </c:pt>
                <c:pt idx="7">
                  <c:v>134</c:v>
                </c:pt>
                <c:pt idx="8">
                  <c:v>122</c:v>
                </c:pt>
                <c:pt idx="9">
                  <c:v>141</c:v>
                </c:pt>
                <c:pt idx="10">
                  <c:v>102</c:v>
                </c:pt>
              </c:numCache>
            </c:numRef>
          </c:val>
        </c:ser>
        <c:ser>
          <c:idx val="5"/>
          <c:order val="5"/>
          <c:tx>
            <c:strRef>
              <c:f>Blad1!$B$12</c:f>
              <c:strCache>
                <c:ptCount val="1"/>
                <c:pt idx="0">
                  <c:v>Buss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Blad1!$C$6:$M$6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Blad1!$C$12:$M$12</c:f>
              <c:numCache>
                <c:formatCode>#,##0</c:formatCode>
                <c:ptCount val="11"/>
                <c:pt idx="0">
                  <c:v>113</c:v>
                </c:pt>
                <c:pt idx="1">
                  <c:v>111</c:v>
                </c:pt>
                <c:pt idx="2">
                  <c:v>106</c:v>
                </c:pt>
                <c:pt idx="3">
                  <c:v>142</c:v>
                </c:pt>
                <c:pt idx="4">
                  <c:v>125</c:v>
                </c:pt>
                <c:pt idx="5">
                  <c:v>93</c:v>
                </c:pt>
                <c:pt idx="6">
                  <c:v>83</c:v>
                </c:pt>
                <c:pt idx="7">
                  <c:v>138</c:v>
                </c:pt>
                <c:pt idx="8">
                  <c:v>121</c:v>
                </c:pt>
                <c:pt idx="9">
                  <c:v>96</c:v>
                </c:pt>
                <c:pt idx="10">
                  <c:v>105</c:v>
                </c:pt>
              </c:numCache>
            </c:numRef>
          </c:val>
        </c:ser>
        <c:marker val="1"/>
        <c:axId val="55341824"/>
        <c:axId val="55343360"/>
      </c:lineChart>
      <c:catAx>
        <c:axId val="55341824"/>
        <c:scaling>
          <c:orientation val="minMax"/>
        </c:scaling>
        <c:axPos val="b"/>
        <c:tickLblPos val="nextTo"/>
        <c:crossAx val="55343360"/>
        <c:crosses val="autoZero"/>
        <c:auto val="1"/>
        <c:lblAlgn val="ctr"/>
        <c:lblOffset val="100"/>
      </c:catAx>
      <c:valAx>
        <c:axId val="55343360"/>
        <c:scaling>
          <c:orientation val="minMax"/>
        </c:scaling>
        <c:axPos val="l"/>
        <c:majorGridlines/>
        <c:numFmt formatCode="#,##0" sourceLinked="1"/>
        <c:tickLblPos val="nextTo"/>
        <c:crossAx val="55341824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sv-SE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'Tabell 1a'!$C$50</c:f>
              <c:strCache>
                <c:ptCount val="1"/>
                <c:pt idx="0">
                  <c:v>Fotgängare</c:v>
                </c:pt>
              </c:strCache>
            </c:strRef>
          </c:tx>
          <c:spPr>
            <a:ln w="38100">
              <a:solidFill>
                <a:srgbClr val="CCCC00"/>
              </a:solidFill>
            </a:ln>
          </c:spPr>
          <c:marker>
            <c:symbol val="none"/>
          </c:marker>
          <c:cat>
            <c:strRef>
              <c:f>'Tabell 1a'!$D$8:$N$8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'Tabell 1a'!$D$50:$N$50</c:f>
              <c:numCache>
                <c:formatCode>#,##0</c:formatCode>
                <c:ptCount val="11"/>
                <c:pt idx="0">
                  <c:v>455</c:v>
                </c:pt>
                <c:pt idx="1">
                  <c:v>427</c:v>
                </c:pt>
                <c:pt idx="2">
                  <c:v>427</c:v>
                </c:pt>
                <c:pt idx="3">
                  <c:v>433</c:v>
                </c:pt>
                <c:pt idx="4">
                  <c:v>383</c:v>
                </c:pt>
                <c:pt idx="5">
                  <c:v>366</c:v>
                </c:pt>
                <c:pt idx="6">
                  <c:v>361</c:v>
                </c:pt>
                <c:pt idx="7">
                  <c:v>317</c:v>
                </c:pt>
                <c:pt idx="8">
                  <c:v>297</c:v>
                </c:pt>
                <c:pt idx="9">
                  <c:v>345</c:v>
                </c:pt>
                <c:pt idx="10">
                  <c:v>299</c:v>
                </c:pt>
              </c:numCache>
            </c:numRef>
          </c:val>
        </c:ser>
        <c:ser>
          <c:idx val="1"/>
          <c:order val="1"/>
          <c:tx>
            <c:strRef>
              <c:f>'Tabell 1a'!$C$51</c:f>
              <c:strCache>
                <c:ptCount val="1"/>
                <c:pt idx="0">
                  <c:v>Cyklist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'Tabell 1a'!$D$8:$N$8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'Tabell 1a'!$D$51:$N$51</c:f>
              <c:numCache>
                <c:formatCode>#,##0</c:formatCode>
                <c:ptCount val="11"/>
                <c:pt idx="0">
                  <c:v>1789</c:v>
                </c:pt>
                <c:pt idx="1">
                  <c:v>2071</c:v>
                </c:pt>
                <c:pt idx="2">
                  <c:v>1921</c:v>
                </c:pt>
                <c:pt idx="3">
                  <c:v>1781</c:v>
                </c:pt>
                <c:pt idx="4">
                  <c:v>1816</c:v>
                </c:pt>
                <c:pt idx="5">
                  <c:v>1875</c:v>
                </c:pt>
                <c:pt idx="6">
                  <c:v>1809</c:v>
                </c:pt>
                <c:pt idx="7">
                  <c:v>1962</c:v>
                </c:pt>
                <c:pt idx="8">
                  <c:v>1725</c:v>
                </c:pt>
                <c:pt idx="9">
                  <c:v>1742</c:v>
                </c:pt>
                <c:pt idx="10">
                  <c:v>1839</c:v>
                </c:pt>
              </c:numCache>
            </c:numRef>
          </c:val>
        </c:ser>
        <c:ser>
          <c:idx val="2"/>
          <c:order val="2"/>
          <c:tx>
            <c:strRef>
              <c:f>'Tabell 1a'!$C$52</c:f>
              <c:strCache>
                <c:ptCount val="1"/>
                <c:pt idx="0">
                  <c:v>MC-moped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'Tabell 1a'!$D$8:$N$8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'Tabell 1a'!$D$52:$N$52</c:f>
              <c:numCache>
                <c:formatCode>#,##0</c:formatCode>
                <c:ptCount val="11"/>
                <c:pt idx="0">
                  <c:v>1351</c:v>
                </c:pt>
                <c:pt idx="1">
                  <c:v>1455</c:v>
                </c:pt>
                <c:pt idx="2">
                  <c:v>1584</c:v>
                </c:pt>
                <c:pt idx="3">
                  <c:v>1457</c:v>
                </c:pt>
                <c:pt idx="4">
                  <c:v>1608</c:v>
                </c:pt>
                <c:pt idx="5">
                  <c:v>1782</c:v>
                </c:pt>
                <c:pt idx="6">
                  <c:v>1743</c:v>
                </c:pt>
                <c:pt idx="7">
                  <c:v>2012</c:v>
                </c:pt>
                <c:pt idx="8">
                  <c:v>2096</c:v>
                </c:pt>
                <c:pt idx="9">
                  <c:v>2106</c:v>
                </c:pt>
                <c:pt idx="10">
                  <c:v>2093</c:v>
                </c:pt>
              </c:numCache>
            </c:numRef>
          </c:val>
        </c:ser>
        <c:ser>
          <c:idx val="3"/>
          <c:order val="3"/>
          <c:tx>
            <c:strRef>
              <c:f>'Tabell 1a'!$C$53</c:f>
              <c:strCache>
                <c:ptCount val="1"/>
                <c:pt idx="0">
                  <c:v>Personbil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'Tabell 1a'!$D$8:$N$8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'Tabell 1a'!$D$53:$N$53</c:f>
              <c:numCache>
                <c:formatCode>#,##0</c:formatCode>
                <c:ptCount val="11"/>
                <c:pt idx="0">
                  <c:v>2268</c:v>
                </c:pt>
                <c:pt idx="1">
                  <c:v>2354</c:v>
                </c:pt>
                <c:pt idx="2">
                  <c:v>2402</c:v>
                </c:pt>
                <c:pt idx="3">
                  <c:v>2577</c:v>
                </c:pt>
                <c:pt idx="4">
                  <c:v>2707</c:v>
                </c:pt>
                <c:pt idx="5">
                  <c:v>2684</c:v>
                </c:pt>
                <c:pt idx="6">
                  <c:v>2505</c:v>
                </c:pt>
                <c:pt idx="7">
                  <c:v>2134</c:v>
                </c:pt>
                <c:pt idx="8">
                  <c:v>1805</c:v>
                </c:pt>
                <c:pt idx="9">
                  <c:v>1902</c:v>
                </c:pt>
                <c:pt idx="10">
                  <c:v>1667</c:v>
                </c:pt>
              </c:numCache>
            </c:numRef>
          </c:val>
        </c:ser>
        <c:ser>
          <c:idx val="4"/>
          <c:order val="4"/>
          <c:tx>
            <c:strRef>
              <c:f>'Tabell 1a'!$C$54</c:f>
              <c:strCache>
                <c:ptCount val="1"/>
                <c:pt idx="0">
                  <c:v>Lastbil</c:v>
                </c:pt>
              </c:strCache>
            </c:strRef>
          </c:tx>
          <c:marker>
            <c:symbol val="none"/>
          </c:marker>
          <c:cat>
            <c:strRef>
              <c:f>'Tabell 1a'!$D$8:$N$8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'Tabell 1a'!$D$54:$N$54</c:f>
              <c:numCache>
                <c:formatCode>#,##0</c:formatCode>
                <c:ptCount val="11"/>
                <c:pt idx="0">
                  <c:v>130</c:v>
                </c:pt>
                <c:pt idx="1">
                  <c:v>152</c:v>
                </c:pt>
                <c:pt idx="2">
                  <c:v>152</c:v>
                </c:pt>
                <c:pt idx="3">
                  <c:v>121</c:v>
                </c:pt>
                <c:pt idx="4">
                  <c:v>139</c:v>
                </c:pt>
                <c:pt idx="5">
                  <c:v>121</c:v>
                </c:pt>
                <c:pt idx="6">
                  <c:v>122</c:v>
                </c:pt>
                <c:pt idx="7">
                  <c:v>121</c:v>
                </c:pt>
                <c:pt idx="8">
                  <c:v>108</c:v>
                </c:pt>
                <c:pt idx="9">
                  <c:v>122</c:v>
                </c:pt>
                <c:pt idx="10">
                  <c:v>87</c:v>
                </c:pt>
              </c:numCache>
            </c:numRef>
          </c:val>
        </c:ser>
        <c:ser>
          <c:idx val="5"/>
          <c:order val="5"/>
          <c:tx>
            <c:strRef>
              <c:f>'Tabell 1a'!$C$55</c:f>
              <c:strCache>
                <c:ptCount val="1"/>
                <c:pt idx="0">
                  <c:v>Buss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'Tabell 1a'!$D$8:$N$8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'Tabell 1a'!$D$55:$N$55</c:f>
              <c:numCache>
                <c:formatCode>#,##0</c:formatCode>
                <c:ptCount val="11"/>
                <c:pt idx="0">
                  <c:v>31</c:v>
                </c:pt>
                <c:pt idx="1">
                  <c:v>49</c:v>
                </c:pt>
                <c:pt idx="2">
                  <c:v>39</c:v>
                </c:pt>
                <c:pt idx="3">
                  <c:v>55</c:v>
                </c:pt>
                <c:pt idx="4">
                  <c:v>49</c:v>
                </c:pt>
                <c:pt idx="5">
                  <c:v>36</c:v>
                </c:pt>
                <c:pt idx="6">
                  <c:v>23</c:v>
                </c:pt>
                <c:pt idx="7">
                  <c:v>65</c:v>
                </c:pt>
                <c:pt idx="8">
                  <c:v>46</c:v>
                </c:pt>
                <c:pt idx="9">
                  <c:v>29</c:v>
                </c:pt>
                <c:pt idx="10">
                  <c:v>23</c:v>
                </c:pt>
              </c:numCache>
            </c:numRef>
          </c:val>
        </c:ser>
        <c:ser>
          <c:idx val="6"/>
          <c:order val="6"/>
          <c:tx>
            <c:strRef>
              <c:f>'Tabell 1a'!$C$56</c:f>
              <c:strCache>
                <c:ptCount val="1"/>
                <c:pt idx="0">
                  <c:v>Annat el.okänt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'Tabell 1a'!$D$8:$N$8</c:f>
              <c:strCach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strCache>
            </c:strRef>
          </c:cat>
          <c:val>
            <c:numRef>
              <c:f>'Tabell 1a'!$D$56:$N$56</c:f>
              <c:numCache>
                <c:formatCode>#,##0</c:formatCode>
                <c:ptCount val="11"/>
                <c:pt idx="0">
                  <c:v>202</c:v>
                </c:pt>
                <c:pt idx="1">
                  <c:v>183</c:v>
                </c:pt>
                <c:pt idx="2">
                  <c:v>192</c:v>
                </c:pt>
                <c:pt idx="3">
                  <c:v>201</c:v>
                </c:pt>
                <c:pt idx="4">
                  <c:v>155</c:v>
                </c:pt>
                <c:pt idx="5">
                  <c:v>132</c:v>
                </c:pt>
                <c:pt idx="6">
                  <c:v>142</c:v>
                </c:pt>
                <c:pt idx="7">
                  <c:v>142</c:v>
                </c:pt>
                <c:pt idx="8">
                  <c:v>139</c:v>
                </c:pt>
                <c:pt idx="9">
                  <c:v>162</c:v>
                </c:pt>
                <c:pt idx="10">
                  <c:v>146</c:v>
                </c:pt>
              </c:numCache>
            </c:numRef>
          </c:val>
        </c:ser>
        <c:marker val="1"/>
        <c:axId val="55416320"/>
        <c:axId val="55417856"/>
      </c:lineChart>
      <c:catAx>
        <c:axId val="55416320"/>
        <c:scaling>
          <c:orientation val="minMax"/>
        </c:scaling>
        <c:axPos val="b"/>
        <c:tickLblPos val="nextTo"/>
        <c:crossAx val="55417856"/>
        <c:crosses val="autoZero"/>
        <c:auto val="1"/>
        <c:lblAlgn val="ctr"/>
        <c:lblOffset val="100"/>
      </c:catAx>
      <c:valAx>
        <c:axId val="55417856"/>
        <c:scaling>
          <c:orientation val="minMax"/>
        </c:scaling>
        <c:axPos val="l"/>
        <c:majorGridlines/>
        <c:numFmt formatCode="#,##0" sourceLinked="1"/>
        <c:tickLblPos val="nextTo"/>
        <c:crossAx val="55416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sv-SE"/>
        </a:p>
      </c:txPr>
    </c:legend>
    <c:plotVisOnly val="1"/>
  </c:chart>
  <c:txPr>
    <a:bodyPr/>
    <a:lstStyle/>
    <a:p>
      <a:pPr>
        <a:defRPr sz="1200"/>
      </a:pPr>
      <a:endParaRPr lang="sv-SE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Val val="1"/>
          </c:dLbls>
          <c:cat>
            <c:numRef>
              <c:f>Blad1!$A$2:$A$11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Blad1!$B$2:$B$11</c:f>
              <c:numCache>
                <c:formatCode>General</c:formatCode>
                <c:ptCount val="10"/>
                <c:pt idx="0">
                  <c:v>299</c:v>
                </c:pt>
                <c:pt idx="1">
                  <c:v>298</c:v>
                </c:pt>
                <c:pt idx="2">
                  <c:v>394</c:v>
                </c:pt>
                <c:pt idx="3">
                  <c:v>399</c:v>
                </c:pt>
                <c:pt idx="4">
                  <c:v>323</c:v>
                </c:pt>
                <c:pt idx="5">
                  <c:v>383</c:v>
                </c:pt>
                <c:pt idx="6">
                  <c:v>398</c:v>
                </c:pt>
                <c:pt idx="7">
                  <c:v>383</c:v>
                </c:pt>
                <c:pt idx="8">
                  <c:v>351</c:v>
                </c:pt>
                <c:pt idx="9">
                  <c:v>360</c:v>
                </c:pt>
              </c:numCache>
            </c:numRef>
          </c:val>
        </c:ser>
        <c:axId val="55275520"/>
        <c:axId val="55277056"/>
      </c:barChart>
      <c:catAx>
        <c:axId val="55275520"/>
        <c:scaling>
          <c:orientation val="minMax"/>
        </c:scaling>
        <c:axPos val="b"/>
        <c:numFmt formatCode="General" sourceLinked="1"/>
        <c:tickLblPos val="nextTo"/>
        <c:crossAx val="55277056"/>
        <c:crosses val="autoZero"/>
        <c:auto val="1"/>
        <c:lblAlgn val="ctr"/>
        <c:lblOffset val="100"/>
      </c:catAx>
      <c:valAx>
        <c:axId val="552770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crossAx val="5527552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sv-SE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5149948293691806E-2"/>
          <c:y val="3.5532994923857891E-2"/>
          <c:w val="0.8221302998965877"/>
          <c:h val="0.76410039370078764"/>
        </c:manualLayout>
      </c:layout>
      <c:barChart>
        <c:barDir val="col"/>
        <c:grouping val="clustered"/>
        <c:ser>
          <c:idx val="1"/>
          <c:order val="0"/>
          <c:tx>
            <c:strRef>
              <c:f>Blad1!$B$2</c:f>
              <c:strCache>
                <c:ptCount val="1"/>
                <c:pt idx="0">
                  <c:v>Killed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969696"/>
              </a:solidFill>
              <a:prstDash val="solid"/>
            </a:ln>
          </c:spPr>
          <c:cat>
            <c:numRef>
              <c:f>Blad1!$A$3:$A$14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Blad1!$B$3:$B$14</c:f>
              <c:numCache>
                <c:formatCode>General</c:formatCode>
                <c:ptCount val="12"/>
                <c:pt idx="0">
                  <c:v>40</c:v>
                </c:pt>
                <c:pt idx="1">
                  <c:v>36</c:v>
                </c:pt>
                <c:pt idx="2">
                  <c:v>39</c:v>
                </c:pt>
                <c:pt idx="3">
                  <c:v>38</c:v>
                </c:pt>
                <c:pt idx="4">
                  <c:v>37</c:v>
                </c:pt>
                <c:pt idx="5">
                  <c:v>46</c:v>
                </c:pt>
                <c:pt idx="6">
                  <c:v>56</c:v>
                </c:pt>
                <c:pt idx="7">
                  <c:v>46</c:v>
                </c:pt>
                <c:pt idx="8">
                  <c:v>55</c:v>
                </c:pt>
                <c:pt idx="9">
                  <c:v>60</c:v>
                </c:pt>
                <c:pt idx="10">
                  <c:v>51</c:v>
                </c:pt>
                <c:pt idx="11">
                  <c:v>50</c:v>
                </c:pt>
              </c:numCache>
            </c:numRef>
          </c:val>
        </c:ser>
        <c:ser>
          <c:idx val="0"/>
          <c:order val="1"/>
          <c:tx>
            <c:strRef>
              <c:f>Blad1!$C$2</c:f>
              <c:strCache>
                <c:ptCount val="1"/>
                <c:pt idx="0">
                  <c:v>Severely injured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969696"/>
              </a:solidFill>
              <a:prstDash val="solid"/>
            </a:ln>
          </c:spPr>
          <c:cat>
            <c:numRef>
              <c:f>Blad1!$A$3:$A$14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Blad1!$C$3:$C$14</c:f>
              <c:numCache>
                <c:formatCode>General</c:formatCode>
                <c:ptCount val="12"/>
                <c:pt idx="0">
                  <c:v>215</c:v>
                </c:pt>
                <c:pt idx="1">
                  <c:v>275</c:v>
                </c:pt>
                <c:pt idx="2">
                  <c:v>299</c:v>
                </c:pt>
                <c:pt idx="3">
                  <c:v>298</c:v>
                </c:pt>
                <c:pt idx="4">
                  <c:v>394</c:v>
                </c:pt>
                <c:pt idx="5">
                  <c:v>400</c:v>
                </c:pt>
                <c:pt idx="6">
                  <c:v>318</c:v>
                </c:pt>
                <c:pt idx="7">
                  <c:v>371</c:v>
                </c:pt>
                <c:pt idx="8">
                  <c:v>392</c:v>
                </c:pt>
                <c:pt idx="9">
                  <c:v>376</c:v>
                </c:pt>
                <c:pt idx="10">
                  <c:v>351</c:v>
                </c:pt>
                <c:pt idx="11">
                  <c:v>309</c:v>
                </c:pt>
              </c:numCache>
            </c:numRef>
          </c:val>
        </c:ser>
        <c:axId val="55576832"/>
        <c:axId val="55583104"/>
      </c:barChart>
      <c:lineChart>
        <c:grouping val="standard"/>
        <c:ser>
          <c:idx val="2"/>
          <c:order val="2"/>
          <c:tx>
            <c:strRef>
              <c:f>Blad1!$D$2</c:f>
              <c:strCache>
                <c:ptCount val="1"/>
                <c:pt idx="0">
                  <c:v>Motorcycles on the road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numRef>
              <c:f>Blad1!$A$3:$A$14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Blad1!$D$3:$D$14</c:f>
              <c:numCache>
                <c:formatCode>#,##0</c:formatCode>
                <c:ptCount val="12"/>
                <c:pt idx="0">
                  <c:v>137466</c:v>
                </c:pt>
                <c:pt idx="1">
                  <c:v>149970</c:v>
                </c:pt>
                <c:pt idx="2">
                  <c:v>167346</c:v>
                </c:pt>
                <c:pt idx="3">
                  <c:v>182092</c:v>
                </c:pt>
                <c:pt idx="4">
                  <c:v>201626</c:v>
                </c:pt>
                <c:pt idx="5">
                  <c:v>217015</c:v>
                </c:pt>
                <c:pt idx="6">
                  <c:v>235196</c:v>
                </c:pt>
                <c:pt idx="7">
                  <c:v>250000</c:v>
                </c:pt>
                <c:pt idx="8">
                  <c:v>267940</c:v>
                </c:pt>
                <c:pt idx="9">
                  <c:v>288000</c:v>
                </c:pt>
                <c:pt idx="10">
                  <c:v>298000</c:v>
                </c:pt>
                <c:pt idx="11" formatCode="General">
                  <c:v>303000</c:v>
                </c:pt>
              </c:numCache>
            </c:numRef>
          </c:val>
        </c:ser>
        <c:marker val="1"/>
        <c:axId val="55584640"/>
        <c:axId val="55586176"/>
      </c:lineChart>
      <c:catAx>
        <c:axId val="5557683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55583104"/>
        <c:crosses val="autoZero"/>
        <c:lblAlgn val="ctr"/>
        <c:lblOffset val="100"/>
        <c:tickLblSkip val="1"/>
        <c:tickMarkSkip val="1"/>
      </c:catAx>
      <c:valAx>
        <c:axId val="55583104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55576832"/>
        <c:crosses val="autoZero"/>
        <c:crossBetween val="between"/>
      </c:valAx>
      <c:catAx>
        <c:axId val="55584640"/>
        <c:scaling>
          <c:orientation val="minMax"/>
        </c:scaling>
        <c:delete val="1"/>
        <c:axPos val="b"/>
        <c:numFmt formatCode="General" sourceLinked="1"/>
        <c:tickLblPos val="none"/>
        <c:crossAx val="55586176"/>
        <c:crosses val="autoZero"/>
        <c:lblAlgn val="ctr"/>
        <c:lblOffset val="100"/>
      </c:catAx>
      <c:valAx>
        <c:axId val="55586176"/>
        <c:scaling>
          <c:orientation val="minMax"/>
        </c:scaling>
        <c:axPos val="r"/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55584640"/>
        <c:crosses val="max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1913816404500494E-2"/>
          <c:y val="0.90007042869641285"/>
          <c:w val="0.80627369872458265"/>
          <c:h val="8.0964566929134743E-2"/>
        </c:manualLayout>
      </c:layout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2000</c:v>
          </c:tx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Blad1!$B$47:$H$47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13</c:v>
                </c:pt>
                <c:pt idx="3">
                  <c:v>6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v>2001</c:v>
          </c:tx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Blad1!$B$48:$H$48</c:f>
              <c:numCache>
                <c:formatCode>General</c:formatCode>
                <c:ptCount val="7"/>
                <c:pt idx="0">
                  <c:v>2</c:v>
                </c:pt>
                <c:pt idx="1">
                  <c:v>12</c:v>
                </c:pt>
                <c:pt idx="2">
                  <c:v>10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v>2002</c:v>
          </c:tx>
          <c:spPr>
            <a:solidFill>
              <a:schemeClr val="bg1">
                <a:lumMod val="65000"/>
              </a:schemeClr>
            </a:solidFill>
          </c:spPr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Blad1!$B$49:$H$49</c:f>
              <c:numCache>
                <c:formatCode>General</c:formatCode>
                <c:ptCount val="7"/>
                <c:pt idx="0">
                  <c:v>1</c:v>
                </c:pt>
                <c:pt idx="1">
                  <c:v>11</c:v>
                </c:pt>
                <c:pt idx="2">
                  <c:v>11</c:v>
                </c:pt>
                <c:pt idx="3">
                  <c:v>2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3"/>
          <c:order val="3"/>
          <c:tx>
            <c:v>2003</c:v>
          </c:tx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Blad1!$B$50:$H$50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13</c:v>
                </c:pt>
                <c:pt idx="3">
                  <c:v>12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ser>
          <c:idx val="4"/>
          <c:order val="4"/>
          <c:tx>
            <c:v>2004</c:v>
          </c:tx>
          <c:spPr>
            <a:solidFill>
              <a:srgbClr val="996600"/>
            </a:solidFill>
          </c:spPr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Blad1!$B$51:$H$51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13</c:v>
                </c:pt>
                <c:pt idx="3">
                  <c:v>17</c:v>
                </c:pt>
                <c:pt idx="4">
                  <c:v>11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5"/>
          <c:order val="5"/>
          <c:tx>
            <c:v>2005</c:v>
          </c:tx>
          <c:spPr>
            <a:solidFill>
              <a:srgbClr val="CCCC00"/>
            </a:solidFill>
          </c:spPr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Blad1!$B$52:$H$52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6"/>
          <c:order val="6"/>
          <c:tx>
            <c:v>2006</c:v>
          </c:tx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Blad1!$B$53:$H$53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10</c:v>
                </c:pt>
                <c:pt idx="4">
                  <c:v>12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</c:ser>
        <c:ser>
          <c:idx val="7"/>
          <c:order val="7"/>
          <c:tx>
            <c:v>2007</c:v>
          </c:tx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Blad1!$B$54:$H$54</c:f>
              <c:numCache>
                <c:formatCode>General</c:formatCode>
                <c:ptCount val="7"/>
                <c:pt idx="0">
                  <c:v>13</c:v>
                </c:pt>
                <c:pt idx="1">
                  <c:v>2</c:v>
                </c:pt>
                <c:pt idx="2">
                  <c:v>11</c:v>
                </c:pt>
                <c:pt idx="3">
                  <c:v>13</c:v>
                </c:pt>
                <c:pt idx="4">
                  <c:v>13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</c:ser>
        <c:ser>
          <c:idx val="8"/>
          <c:order val="8"/>
          <c:tx>
            <c:v>2008</c:v>
          </c:tx>
          <c:spPr>
            <a:solidFill>
              <a:srgbClr val="7030A0"/>
            </a:solidFill>
          </c:spPr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Blad1!$B$55:$H$55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15</c:v>
                </c:pt>
                <c:pt idx="3">
                  <c:v>15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</c:ser>
        <c:ser>
          <c:idx val="9"/>
          <c:order val="9"/>
          <c:tx>
            <c:v>2009</c:v>
          </c:tx>
          <c:spPr>
            <a:solidFill>
              <a:srgbClr val="FF9966"/>
            </a:solidFill>
          </c:spPr>
          <c:cat>
            <c:strRef>
              <c:f>Blad1!$B$46:$H$46</c:f>
              <c:strCache>
                <c:ptCount val="7"/>
                <c:pt idx="0">
                  <c:v>0-19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Blad1!$B$56:$H$56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14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</c:ser>
        <c:axId val="55971200"/>
        <c:axId val="55989376"/>
      </c:barChart>
      <c:catAx>
        <c:axId val="55971200"/>
        <c:scaling>
          <c:orientation val="minMax"/>
        </c:scaling>
        <c:axPos val="b"/>
        <c:tickLblPos val="nextTo"/>
        <c:crossAx val="55989376"/>
        <c:crosses val="autoZero"/>
        <c:auto val="1"/>
        <c:lblAlgn val="ctr"/>
        <c:lblOffset val="100"/>
      </c:catAx>
      <c:valAx>
        <c:axId val="55989376"/>
        <c:scaling>
          <c:orientation val="minMax"/>
        </c:scaling>
        <c:axPos val="l"/>
        <c:majorGridlines/>
        <c:numFmt formatCode="General" sourceLinked="1"/>
        <c:tickLblPos val="nextTo"/>
        <c:crossAx val="5597120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200"/>
      </a:pPr>
      <a:endParaRPr lang="sv-SE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0.58964</cdr:x>
      <cdr:y>0.90808</cdr:y>
    </cdr:from>
    <cdr:to>
      <cdr:x>0.82363</cdr:x>
      <cdr:y>0.97328</cdr:y>
    </cdr:to>
    <cdr:sp macro="" textlink="">
      <cdr:nvSpPr>
        <cdr:cNvPr id="2" name="textruta 5"/>
        <cdr:cNvSpPr txBox="1"/>
      </cdr:nvSpPr>
      <cdr:spPr>
        <a:xfrm xmlns:a="http://schemas.openxmlformats.org/drawingml/2006/main">
          <a:off x="4500567" y="3857639"/>
          <a:ext cx="1785950" cy="2769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sv-SE" sz="1200" dirty="0" smtClean="0"/>
            <a:t>Motorcyklar i trafiken</a:t>
          </a:r>
          <a:endParaRPr lang="sv-SE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0.52941</cdr:x>
      <cdr:y>0.90909</cdr:y>
    </cdr:from>
    <cdr:to>
      <cdr:x>0.69608</cdr:x>
      <cdr:y>0.98182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857652" y="3571900"/>
          <a:ext cx="1214446" cy="2857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1200" dirty="0" smtClean="0"/>
            <a:t>Upphinnande</a:t>
          </a:r>
          <a:endParaRPr lang="sv-SE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1AAFA8-EBCA-45B5-BA3C-0E670C98F741}" type="datetimeFigureOut">
              <a:rPr lang="sv-SE"/>
              <a:pPr>
                <a:defRPr/>
              </a:pPr>
              <a:t>2012-02-09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531038-4258-4A6E-BF9D-686A5B28E7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49D9F9-957F-484B-9793-0670ED7B30AB}" type="slidenum">
              <a:rPr lang="sv-SE" smtClean="0"/>
              <a:pPr/>
              <a:t>33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20" y="357166"/>
            <a:ext cx="257176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571612"/>
            <a:ext cx="7632000" cy="4248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None/>
              <a:defRPr sz="1800" baseline="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467016"/>
            <a:ext cx="7632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726214" y="1428736"/>
            <a:ext cx="7632000" cy="4248000"/>
          </a:xfrm>
        </p:spPr>
        <p:txBody>
          <a:bodyPr/>
          <a:lstStyle>
            <a:lvl1pPr marL="355600" indent="-355600">
              <a:tabLst>
                <a:tab pos="355600" algn="l"/>
              </a:tabLst>
              <a:defRPr/>
            </a:lvl1pPr>
            <a:lvl2pPr>
              <a:tabLst/>
              <a:defRPr/>
            </a:lvl2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5675" y="836613"/>
            <a:ext cx="24130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6FA3-A45B-43A5-9709-F0651DCCE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5480050" y="836613"/>
            <a:ext cx="3168650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Mc-OLA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2"/>
          </p:nvPr>
        </p:nvSpPr>
        <p:spPr>
          <a:xfrm>
            <a:off x="7953375" y="704850"/>
            <a:ext cx="8636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2007-04-18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3" cstate="print"/>
          <a:srcRect l="12184" t="423" b="2805"/>
          <a:stretch>
            <a:fillRect/>
          </a:stretch>
        </p:blipFill>
        <p:spPr bwMode="auto">
          <a:xfrm>
            <a:off x="142875" y="144463"/>
            <a:ext cx="285432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25717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ange rubrik</a:t>
            </a:r>
          </a:p>
        </p:txBody>
      </p:sp>
      <p:pic>
        <p:nvPicPr>
          <p:cNvPr id="7172" name="Picture 36" descr="TRAFIKVERKET_LOGO_till_ppt-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829050"/>
            <a:ext cx="554196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TRAFIKVERKET_sidfot_till_ppt-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75375"/>
            <a:ext cx="91424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8196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875" y="6357938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E72E8F2-B73E-4DB9-AEA4-1ABA1D008521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0063" y="6357938"/>
            <a:ext cx="1000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schemeClr val="bg1"/>
                </a:solidFill>
              </a:rPr>
              <a:pPr>
                <a:defRPr/>
              </a:pPr>
              <a:t>2012-02-09</a:t>
            </a:fld>
            <a:endParaRPr lang="sv-S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kalkylblad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kalkylblad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-kalkylblad4.xls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kalkylblad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2857500" cy="2725737"/>
          </a:xfrm>
        </p:spPr>
        <p:txBody>
          <a:bodyPr/>
          <a:lstStyle/>
          <a:p>
            <a:r>
              <a:rPr lang="sv-SE" smtClean="0">
                <a:latin typeface="Arial" charset="0"/>
                <a:cs typeface="Arial" charset="0"/>
              </a:rPr>
              <a:t>Olycksutveckling 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858125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svårt skadade </a:t>
            </a:r>
            <a:r>
              <a:rPr lang="sv-SE" sz="2000" b="1" smtClean="0">
                <a:latin typeface="Arial" charset="0"/>
                <a:cs typeface="Arial" charset="0"/>
              </a:rPr>
              <a:t>MÄN</a:t>
            </a:r>
            <a:r>
              <a:rPr lang="sv-SE" sz="2000" smtClean="0">
                <a:latin typeface="Arial" charset="0"/>
                <a:cs typeface="Arial" charset="0"/>
              </a:rPr>
              <a:t> enligt sjukvård (PAR)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trafikantgrupp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357688" y="5867400"/>
            <a:ext cx="4752975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10" tIns="37856" rIns="75710" bIns="378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300"/>
              <a:t>Källa: </a:t>
            </a:r>
            <a:r>
              <a:rPr lang="sv-SE" sz="1200">
                <a:cs typeface="Arial" charset="0"/>
              </a:rPr>
              <a:t>SIKA statistik 2009:24</a:t>
            </a:r>
            <a:endParaRPr lang="sv-SE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omkomna motorcyklister</a:t>
            </a: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475 motorcyklister omkom i vägtrafiken 2000-2009.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idx="1"/>
          </p:nvPr>
        </p:nvGraphicFramePr>
        <p:xfrm>
          <a:off x="727075" y="1905000"/>
          <a:ext cx="7605713" cy="3581400"/>
        </p:xfrm>
        <a:graphic>
          <a:graphicData uri="http://schemas.openxmlformats.org/presentationml/2006/ole">
            <p:oleObj spid="_x0000_s3074" name="Worksheet" r:id="rId3" imgW="8677275" imgH="40862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svårt skadade motorcyklister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3588 motorcyklister skadades svårt i vägtrafiken 2000-2009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</p:nvPr>
        </p:nvGraphicFramePr>
        <p:xfrm>
          <a:off x="714348" y="1428736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omkomna och svårt skadade motorcyklister kontra antal motorcyklar i trafik</a:t>
            </a:r>
          </a:p>
        </p:txBody>
      </p:sp>
      <p:sp>
        <p:nvSpPr>
          <p:cNvPr id="19460" name="textruta 4"/>
          <p:cNvSpPr txBox="1">
            <a:spLocks noChangeArrowheads="1"/>
          </p:cNvSpPr>
          <p:nvPr/>
        </p:nvSpPr>
        <p:spPr bwMode="auto">
          <a:xfrm>
            <a:off x="2071688" y="5429250"/>
            <a:ext cx="92868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/>
              <a:t>Omkomna</a:t>
            </a:r>
          </a:p>
        </p:txBody>
      </p:sp>
      <p:sp>
        <p:nvSpPr>
          <p:cNvPr id="19461" name="textruta 5"/>
          <p:cNvSpPr txBox="1">
            <a:spLocks noChangeArrowheads="1"/>
          </p:cNvSpPr>
          <p:nvPr/>
        </p:nvSpPr>
        <p:spPr bwMode="auto">
          <a:xfrm>
            <a:off x="3286125" y="5429250"/>
            <a:ext cx="121443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/>
              <a:t>Svårt skadade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Åldersfördelning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1600" smtClean="0">
                <a:latin typeface="Arial" charset="0"/>
                <a:cs typeface="Arial" charset="0"/>
              </a:rPr>
              <a:t>428 omkomna motorcyklister 2000-2008</a:t>
            </a: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542925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En fjärdedel av de omkomna var yngre än 25 år.</a:t>
            </a: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2738" y="1600200"/>
            <a:ext cx="5489575" cy="390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omkomna motorcyklister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åldersgrupp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svårt skadade motorcyklister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åldersgrupp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risk att omkomma eller skadas svårt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fordon kontra ålder mc-ägare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0" y="5773738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En del av minskningen av olycksrisken på mc kan bero på ett detta.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7125" y="1357313"/>
            <a:ext cx="6224588" cy="4071937"/>
          </a:xfrm>
        </p:spPr>
      </p:pic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542925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Mc-ägarens medianålder har fördubblats under de senaste 20 åren.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Svåra skador – motorcyklister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1600" smtClean="0">
                <a:latin typeface="Arial" charset="0"/>
                <a:cs typeface="Arial" charset="0"/>
              </a:rPr>
              <a:t>Andel svåra skador (AIS 3-5) per kroppsregion i icke dödliga trafikolyckor* </a:t>
            </a:r>
            <a:endParaRPr lang="sv-SE" sz="200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Group 214"/>
          <p:cNvGraphicFramePr>
            <a:graphicFrameLocks noGrp="1"/>
          </p:cNvGraphicFramePr>
          <p:nvPr>
            <p:ph idx="1"/>
          </p:nvPr>
        </p:nvGraphicFramePr>
        <p:xfrm>
          <a:off x="714375" y="1816100"/>
          <a:ext cx="3979863" cy="3756025"/>
        </p:xfrm>
        <a:graphic>
          <a:graphicData uri="http://schemas.openxmlformats.org/drawingml/2006/table">
            <a:tbl>
              <a:tblPr/>
              <a:tblGrid>
                <a:gridCol w="2259013"/>
                <a:gridCol w="172085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Kroppsregion</a:t>
                      </a: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Bröstkorg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Huvud exkl ansikte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Rygg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Nacke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Ansikte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Axel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8" name="Picture 6" descr="kro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643063"/>
            <a:ext cx="2000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9" name="Text Box 8"/>
          <p:cNvSpPr txBox="1">
            <a:spLocks noChangeArrowheads="1"/>
          </p:cNvSpPr>
          <p:nvPr/>
        </p:nvSpPr>
        <p:spPr bwMode="auto">
          <a:xfrm>
            <a:off x="7072313" y="5857875"/>
            <a:ext cx="200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*Källa: STRADA sjukvård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Olyckstyp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1600" smtClean="0">
                <a:latin typeface="Arial" charset="0"/>
                <a:cs typeface="Arial" charset="0"/>
              </a:rPr>
              <a:t>Omkomna motorcyklister 2005-2008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000100" y="1571612"/>
          <a:ext cx="7286649" cy="392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4 av 10 som omkom på motorcykel gjorde det i singelolyckor. </a:t>
            </a:r>
          </a:p>
        </p:txBody>
      </p:sp>
      <p:sp>
        <p:nvSpPr>
          <p:cNvPr id="25605" name="textruta 1"/>
          <p:cNvSpPr txBox="1">
            <a:spLocks noChangeArrowheads="1"/>
          </p:cNvSpPr>
          <p:nvPr/>
        </p:nvSpPr>
        <p:spPr bwMode="auto">
          <a:xfrm>
            <a:off x="7000875" y="5143500"/>
            <a:ext cx="1214438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>
                <a:cs typeface="Arial" charset="0"/>
              </a:rPr>
              <a:t>Övrigt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endParaRPr lang="sv-SE" smtClean="0">
              <a:latin typeface="Arial" charset="0"/>
              <a:cs typeface="Arial" charset="0"/>
            </a:endParaRPr>
          </a:p>
        </p:txBody>
      </p:sp>
      <p:sp>
        <p:nvSpPr>
          <p:cNvPr id="11267" name="Platshållare för innehåll 6"/>
          <p:cNvSpPr>
            <a:spLocks noGrp="1"/>
          </p:cNvSpPr>
          <p:nvPr>
            <p:ph idx="1"/>
          </p:nvPr>
        </p:nvSpPr>
        <p:spPr>
          <a:xfrm>
            <a:off x="714375" y="1571625"/>
            <a:ext cx="7632700" cy="4248150"/>
          </a:xfrm>
        </p:spPr>
        <p:txBody>
          <a:bodyPr/>
          <a:lstStyle/>
          <a:p>
            <a:pPr algn="ctr">
              <a:spcBef>
                <a:spcPts val="438"/>
              </a:spcBef>
              <a:spcAft>
                <a:spcPct val="0"/>
              </a:spcAft>
            </a:pPr>
            <a:endParaRPr lang="sv-SE" sz="5400" smtClean="0">
              <a:latin typeface="Arial" charset="0"/>
              <a:cs typeface="Arial" charset="0"/>
            </a:endParaRPr>
          </a:p>
          <a:p>
            <a:pPr algn="ctr">
              <a:spcBef>
                <a:spcPts val="438"/>
              </a:spcBef>
              <a:spcAft>
                <a:spcPct val="0"/>
              </a:spcAft>
            </a:pPr>
            <a:r>
              <a:rPr lang="sv-SE" sz="5400" smtClean="0">
                <a:latin typeface="Arial" charset="0"/>
                <a:cs typeface="Arial" charset="0"/>
              </a:rPr>
              <a:t>Mc - allmänt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Olycksutveckling per olyckstyp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1600" smtClean="0">
                <a:latin typeface="Arial" charset="0"/>
                <a:cs typeface="Arial" charset="0"/>
              </a:rPr>
              <a:t>Antal omkomna motorcyklister, 2004-2009 </a:t>
            </a:r>
            <a:endParaRPr lang="sv-SE" sz="2000" smtClean="0">
              <a:latin typeface="Arial" charset="0"/>
              <a:cs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714375" y="1747838"/>
          <a:ext cx="7632700" cy="3895725"/>
        </p:xfrm>
        <a:graphic>
          <a:graphicData uri="http://schemas.openxmlformats.org/presentationml/2006/ole">
            <p:oleObj spid="_x0000_s4098" name="Diagram" r:id="rId3" imgW="8229600" imgH="420052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Andel omkomna och svårt skadade 2005-2008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olyckstyp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571625"/>
            <a:ext cx="715645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5795963" y="1965325"/>
            <a:ext cx="2762250" cy="1320800"/>
            <a:chOff x="3651" y="1918"/>
            <a:chExt cx="1740" cy="832"/>
          </a:xfrm>
        </p:grpSpPr>
        <p:sp>
          <p:nvSpPr>
            <p:cNvPr id="27694" name="Line 4"/>
            <p:cNvSpPr>
              <a:spLocks noChangeAspect="1" noChangeShapeType="1"/>
            </p:cNvSpPr>
            <p:nvPr/>
          </p:nvSpPr>
          <p:spPr bwMode="auto">
            <a:xfrm>
              <a:off x="4824" y="2411"/>
              <a:ext cx="567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95" name="Line 5"/>
            <p:cNvSpPr>
              <a:spLocks noChangeAspect="1" noChangeShapeType="1"/>
            </p:cNvSpPr>
            <p:nvPr/>
          </p:nvSpPr>
          <p:spPr bwMode="auto">
            <a:xfrm>
              <a:off x="4839" y="2390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96" name="Line 6"/>
            <p:cNvSpPr>
              <a:spLocks noChangeAspect="1" noChangeShapeType="1"/>
            </p:cNvSpPr>
            <p:nvPr/>
          </p:nvSpPr>
          <p:spPr bwMode="auto">
            <a:xfrm>
              <a:off x="4238" y="2387"/>
              <a:ext cx="0" cy="35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97" name="Line 7"/>
            <p:cNvSpPr>
              <a:spLocks noChangeAspect="1" noChangeShapeType="1"/>
            </p:cNvSpPr>
            <p:nvPr/>
          </p:nvSpPr>
          <p:spPr bwMode="auto">
            <a:xfrm>
              <a:off x="3651" y="2411"/>
              <a:ext cx="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98" name="Line 8"/>
            <p:cNvSpPr>
              <a:spLocks noChangeAspect="1" noChangeShapeType="1"/>
            </p:cNvSpPr>
            <p:nvPr/>
          </p:nvSpPr>
          <p:spPr bwMode="auto">
            <a:xfrm>
              <a:off x="3651" y="1918"/>
              <a:ext cx="173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99" name="Line 9"/>
            <p:cNvSpPr>
              <a:spLocks noChangeAspect="1" noChangeShapeType="1"/>
            </p:cNvSpPr>
            <p:nvPr/>
          </p:nvSpPr>
          <p:spPr bwMode="auto">
            <a:xfrm>
              <a:off x="3651" y="1934"/>
              <a:ext cx="17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00" name="Line 10"/>
            <p:cNvSpPr>
              <a:spLocks noChangeAspect="1" noChangeShapeType="1"/>
            </p:cNvSpPr>
            <p:nvPr/>
          </p:nvSpPr>
          <p:spPr bwMode="auto">
            <a:xfrm>
              <a:off x="3651" y="2396"/>
              <a:ext cx="6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01" name="Line 11"/>
            <p:cNvSpPr>
              <a:spLocks noChangeAspect="1" noChangeShapeType="1"/>
            </p:cNvSpPr>
            <p:nvPr/>
          </p:nvSpPr>
          <p:spPr bwMode="auto">
            <a:xfrm>
              <a:off x="4823" y="2396"/>
              <a:ext cx="5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02" name="Line 12"/>
            <p:cNvSpPr>
              <a:spLocks noChangeAspect="1" noChangeShapeType="1"/>
            </p:cNvSpPr>
            <p:nvPr/>
          </p:nvSpPr>
          <p:spPr bwMode="auto">
            <a:xfrm>
              <a:off x="4254" y="2387"/>
              <a:ext cx="0" cy="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03" name="Line 13"/>
            <p:cNvSpPr>
              <a:spLocks noChangeAspect="1" noChangeShapeType="1"/>
            </p:cNvSpPr>
            <p:nvPr/>
          </p:nvSpPr>
          <p:spPr bwMode="auto">
            <a:xfrm>
              <a:off x="4823" y="2387"/>
              <a:ext cx="0" cy="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04" name="Line 14"/>
            <p:cNvSpPr>
              <a:spLocks noChangeAspect="1" noChangeShapeType="1"/>
            </p:cNvSpPr>
            <p:nvPr/>
          </p:nvSpPr>
          <p:spPr bwMode="auto">
            <a:xfrm>
              <a:off x="3651" y="2176"/>
              <a:ext cx="17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05" name="Line 15"/>
            <p:cNvSpPr>
              <a:spLocks noChangeAspect="1" noChangeShapeType="1"/>
            </p:cNvSpPr>
            <p:nvPr/>
          </p:nvSpPr>
          <p:spPr bwMode="auto">
            <a:xfrm>
              <a:off x="4539" y="2396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06" name="Rectangle 16"/>
            <p:cNvSpPr>
              <a:spLocks noChangeAspect="1" noChangeArrowheads="1"/>
            </p:cNvSpPr>
            <p:nvPr/>
          </p:nvSpPr>
          <p:spPr bwMode="auto">
            <a:xfrm rot="5400000">
              <a:off x="4556" y="2556"/>
              <a:ext cx="283" cy="1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7707" name="Rectangle 17"/>
            <p:cNvSpPr>
              <a:spLocks noChangeAspect="1" noChangeArrowheads="1"/>
            </p:cNvSpPr>
            <p:nvPr/>
          </p:nvSpPr>
          <p:spPr bwMode="auto">
            <a:xfrm>
              <a:off x="3686" y="2289"/>
              <a:ext cx="249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8" name="Text Box 18"/>
            <p:cNvSpPr txBox="1">
              <a:spLocks noChangeAspect="1" noChangeArrowheads="1"/>
            </p:cNvSpPr>
            <p:nvPr/>
          </p:nvSpPr>
          <p:spPr bwMode="auto">
            <a:xfrm>
              <a:off x="3679" y="2138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7" tIns="45700" rIns="91397" bIns="457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400">
                  <a:latin typeface="Verdana" pitchFamily="34" charset="0"/>
                </a:rPr>
                <a:t>Mc</a:t>
              </a:r>
            </a:p>
          </p:txBody>
        </p:sp>
        <p:sp>
          <p:nvSpPr>
            <p:cNvPr id="27709" name="Line 19"/>
            <p:cNvSpPr>
              <a:spLocks noChangeAspect="1" noChangeShapeType="1"/>
            </p:cNvSpPr>
            <p:nvPr/>
          </p:nvSpPr>
          <p:spPr bwMode="auto">
            <a:xfrm flipV="1">
              <a:off x="3935" y="2307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10" name="Line 20"/>
            <p:cNvSpPr>
              <a:spLocks noChangeAspect="1" noChangeShapeType="1"/>
            </p:cNvSpPr>
            <p:nvPr/>
          </p:nvSpPr>
          <p:spPr bwMode="auto">
            <a:xfrm>
              <a:off x="4538" y="2431"/>
              <a:ext cx="2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711" name="Line 21"/>
            <p:cNvSpPr>
              <a:spLocks noChangeAspect="1" noChangeShapeType="1"/>
            </p:cNvSpPr>
            <p:nvPr/>
          </p:nvSpPr>
          <p:spPr bwMode="auto">
            <a:xfrm flipV="1">
              <a:off x="4699" y="2324"/>
              <a:ext cx="0" cy="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7651" name="Group 22"/>
          <p:cNvGrpSpPr>
            <a:grpSpLocks/>
          </p:cNvGrpSpPr>
          <p:nvPr/>
        </p:nvGrpSpPr>
        <p:grpSpPr bwMode="auto">
          <a:xfrm>
            <a:off x="1693863" y="1965325"/>
            <a:ext cx="2390775" cy="1319213"/>
            <a:chOff x="1103" y="1918"/>
            <a:chExt cx="1506" cy="831"/>
          </a:xfrm>
        </p:grpSpPr>
        <p:sp>
          <p:nvSpPr>
            <p:cNvPr id="27677" name="Line 23"/>
            <p:cNvSpPr>
              <a:spLocks noChangeShapeType="1"/>
            </p:cNvSpPr>
            <p:nvPr/>
          </p:nvSpPr>
          <p:spPr bwMode="auto">
            <a:xfrm>
              <a:off x="2118" y="2408"/>
              <a:ext cx="491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78" name="Line 24"/>
            <p:cNvSpPr>
              <a:spLocks noChangeShapeType="1"/>
            </p:cNvSpPr>
            <p:nvPr/>
          </p:nvSpPr>
          <p:spPr bwMode="auto">
            <a:xfrm>
              <a:off x="2133" y="2387"/>
              <a:ext cx="0" cy="355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79" name="Line 25"/>
            <p:cNvSpPr>
              <a:spLocks noChangeShapeType="1"/>
            </p:cNvSpPr>
            <p:nvPr/>
          </p:nvSpPr>
          <p:spPr bwMode="auto">
            <a:xfrm>
              <a:off x="1610" y="2387"/>
              <a:ext cx="0" cy="355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0" name="Line 26"/>
            <p:cNvSpPr>
              <a:spLocks noChangeShapeType="1"/>
            </p:cNvSpPr>
            <p:nvPr/>
          </p:nvSpPr>
          <p:spPr bwMode="auto">
            <a:xfrm>
              <a:off x="1103" y="2411"/>
              <a:ext cx="52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1" name="Line 27"/>
            <p:cNvSpPr>
              <a:spLocks noChangeShapeType="1"/>
            </p:cNvSpPr>
            <p:nvPr/>
          </p:nvSpPr>
          <p:spPr bwMode="auto">
            <a:xfrm>
              <a:off x="1105" y="1918"/>
              <a:ext cx="150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2" name="Line 28"/>
            <p:cNvSpPr>
              <a:spLocks noChangeShapeType="1"/>
            </p:cNvSpPr>
            <p:nvPr/>
          </p:nvSpPr>
          <p:spPr bwMode="auto">
            <a:xfrm>
              <a:off x="1104" y="1933"/>
              <a:ext cx="1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3" name="Line 29"/>
            <p:cNvSpPr>
              <a:spLocks noChangeShapeType="1"/>
            </p:cNvSpPr>
            <p:nvPr/>
          </p:nvSpPr>
          <p:spPr bwMode="auto">
            <a:xfrm>
              <a:off x="1104" y="2395"/>
              <a:ext cx="5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4" name="Line 30"/>
            <p:cNvSpPr>
              <a:spLocks noChangeShapeType="1"/>
            </p:cNvSpPr>
            <p:nvPr/>
          </p:nvSpPr>
          <p:spPr bwMode="auto">
            <a:xfrm>
              <a:off x="2117" y="2395"/>
              <a:ext cx="4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5" name="Line 31"/>
            <p:cNvSpPr>
              <a:spLocks noChangeShapeType="1"/>
            </p:cNvSpPr>
            <p:nvPr/>
          </p:nvSpPr>
          <p:spPr bwMode="auto">
            <a:xfrm>
              <a:off x="1626" y="2387"/>
              <a:ext cx="0" cy="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6" name="Line 32"/>
            <p:cNvSpPr>
              <a:spLocks noChangeShapeType="1"/>
            </p:cNvSpPr>
            <p:nvPr/>
          </p:nvSpPr>
          <p:spPr bwMode="auto">
            <a:xfrm>
              <a:off x="2117" y="2386"/>
              <a:ext cx="0" cy="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7" name="Line 33"/>
            <p:cNvSpPr>
              <a:spLocks noChangeShapeType="1"/>
            </p:cNvSpPr>
            <p:nvPr/>
          </p:nvSpPr>
          <p:spPr bwMode="auto">
            <a:xfrm>
              <a:off x="1104" y="2174"/>
              <a:ext cx="1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8" name="Line 34"/>
            <p:cNvSpPr>
              <a:spLocks noChangeShapeType="1"/>
            </p:cNvSpPr>
            <p:nvPr/>
          </p:nvSpPr>
          <p:spPr bwMode="auto">
            <a:xfrm>
              <a:off x="1871" y="2395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89" name="Rectangle 35"/>
            <p:cNvSpPr>
              <a:spLocks noChangeArrowheads="1"/>
            </p:cNvSpPr>
            <p:nvPr/>
          </p:nvSpPr>
          <p:spPr bwMode="auto">
            <a:xfrm>
              <a:off x="2209" y="2004"/>
              <a:ext cx="245" cy="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7690" name="Freeform 36"/>
            <p:cNvSpPr>
              <a:spLocks/>
            </p:cNvSpPr>
            <p:nvPr/>
          </p:nvSpPr>
          <p:spPr bwMode="auto">
            <a:xfrm>
              <a:off x="1733" y="2075"/>
              <a:ext cx="476" cy="390"/>
            </a:xfrm>
            <a:custGeom>
              <a:avLst/>
              <a:gdLst>
                <a:gd name="T0" fmla="*/ 1 w 703"/>
                <a:gd name="T1" fmla="*/ 0 h 499"/>
                <a:gd name="T2" fmla="*/ 1 w 703"/>
                <a:gd name="T3" fmla="*/ 2 h 499"/>
                <a:gd name="T4" fmla="*/ 1 w 703"/>
                <a:gd name="T5" fmla="*/ 4 h 499"/>
                <a:gd name="T6" fmla="*/ 0 60000 65536"/>
                <a:gd name="T7" fmla="*/ 0 60000 65536"/>
                <a:gd name="T8" fmla="*/ 0 60000 65536"/>
                <a:gd name="T9" fmla="*/ 0 w 703"/>
                <a:gd name="T10" fmla="*/ 0 h 499"/>
                <a:gd name="T11" fmla="*/ 703 w 70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499">
                  <a:moveTo>
                    <a:pt x="703" y="0"/>
                  </a:moveTo>
                  <a:cubicBezTo>
                    <a:pt x="464" y="4"/>
                    <a:pt x="226" y="8"/>
                    <a:pt x="113" y="91"/>
                  </a:cubicBezTo>
                  <a:cubicBezTo>
                    <a:pt x="0" y="174"/>
                    <a:pt x="11" y="336"/>
                    <a:pt x="22" y="49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691" name="Rectangle 37"/>
            <p:cNvSpPr>
              <a:spLocks noChangeArrowheads="1"/>
            </p:cNvSpPr>
            <p:nvPr/>
          </p:nvSpPr>
          <p:spPr bwMode="auto">
            <a:xfrm>
              <a:off x="1135" y="2288"/>
              <a:ext cx="215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2" name="Text Box 38"/>
            <p:cNvSpPr txBox="1">
              <a:spLocks noChangeArrowheads="1"/>
            </p:cNvSpPr>
            <p:nvPr/>
          </p:nvSpPr>
          <p:spPr bwMode="auto">
            <a:xfrm>
              <a:off x="1124" y="2153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7" tIns="45700" rIns="91397" bIns="457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200">
                  <a:latin typeface="Verdana" pitchFamily="34" charset="0"/>
                </a:rPr>
                <a:t>Mc</a:t>
              </a:r>
            </a:p>
          </p:txBody>
        </p:sp>
        <p:sp>
          <p:nvSpPr>
            <p:cNvPr id="27693" name="Line 39"/>
            <p:cNvSpPr>
              <a:spLocks noChangeShapeType="1"/>
            </p:cNvSpPr>
            <p:nvPr/>
          </p:nvSpPr>
          <p:spPr bwMode="auto">
            <a:xfrm>
              <a:off x="1350" y="2306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7652" name="Line 40"/>
          <p:cNvSpPr>
            <a:spLocks noChangeShapeType="1"/>
          </p:cNvSpPr>
          <p:nvPr/>
        </p:nvSpPr>
        <p:spPr bwMode="auto">
          <a:xfrm>
            <a:off x="3303588" y="4460875"/>
            <a:ext cx="7794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3" name="Line 41"/>
          <p:cNvSpPr>
            <a:spLocks noChangeShapeType="1"/>
          </p:cNvSpPr>
          <p:nvPr/>
        </p:nvSpPr>
        <p:spPr bwMode="auto">
          <a:xfrm>
            <a:off x="3327400" y="4427538"/>
            <a:ext cx="0" cy="56356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4" name="Line 42"/>
          <p:cNvSpPr>
            <a:spLocks noChangeShapeType="1"/>
          </p:cNvSpPr>
          <p:nvPr/>
        </p:nvSpPr>
        <p:spPr bwMode="auto">
          <a:xfrm>
            <a:off x="2498725" y="4427538"/>
            <a:ext cx="0" cy="56356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5" name="Line 43"/>
          <p:cNvSpPr>
            <a:spLocks noChangeShapeType="1"/>
          </p:cNvSpPr>
          <p:nvPr/>
        </p:nvSpPr>
        <p:spPr bwMode="auto">
          <a:xfrm>
            <a:off x="1693863" y="4465638"/>
            <a:ext cx="828675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6" name="Line 44"/>
          <p:cNvSpPr>
            <a:spLocks noChangeShapeType="1"/>
          </p:cNvSpPr>
          <p:nvPr/>
        </p:nvSpPr>
        <p:spPr bwMode="auto">
          <a:xfrm>
            <a:off x="1697038" y="3679825"/>
            <a:ext cx="238601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1697038" y="3705225"/>
            <a:ext cx="2386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8" name="Line 46"/>
          <p:cNvSpPr>
            <a:spLocks noChangeShapeType="1"/>
          </p:cNvSpPr>
          <p:nvPr/>
        </p:nvSpPr>
        <p:spPr bwMode="auto">
          <a:xfrm>
            <a:off x="1697038" y="4438650"/>
            <a:ext cx="828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9" name="Line 47"/>
          <p:cNvSpPr>
            <a:spLocks noChangeShapeType="1"/>
          </p:cNvSpPr>
          <p:nvPr/>
        </p:nvSpPr>
        <p:spPr bwMode="auto">
          <a:xfrm>
            <a:off x="3303588" y="4438650"/>
            <a:ext cx="779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60" name="Line 48"/>
          <p:cNvSpPr>
            <a:spLocks noChangeShapeType="1"/>
          </p:cNvSpPr>
          <p:nvPr/>
        </p:nvSpPr>
        <p:spPr bwMode="auto">
          <a:xfrm>
            <a:off x="2525713" y="4425950"/>
            <a:ext cx="0" cy="563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61" name="Line 49"/>
          <p:cNvSpPr>
            <a:spLocks noChangeShapeType="1"/>
          </p:cNvSpPr>
          <p:nvPr/>
        </p:nvSpPr>
        <p:spPr bwMode="auto">
          <a:xfrm>
            <a:off x="3303588" y="4424363"/>
            <a:ext cx="0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62" name="Line 50"/>
          <p:cNvSpPr>
            <a:spLocks noChangeShapeType="1"/>
          </p:cNvSpPr>
          <p:nvPr/>
        </p:nvSpPr>
        <p:spPr bwMode="auto">
          <a:xfrm>
            <a:off x="1697038" y="4087813"/>
            <a:ext cx="2386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63" name="Line 51"/>
          <p:cNvSpPr>
            <a:spLocks noChangeShapeType="1"/>
          </p:cNvSpPr>
          <p:nvPr/>
        </p:nvSpPr>
        <p:spPr bwMode="auto">
          <a:xfrm>
            <a:off x="2913063" y="4438650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64" name="Rectangle 52"/>
          <p:cNvSpPr>
            <a:spLocks noChangeArrowheads="1"/>
          </p:cNvSpPr>
          <p:nvPr/>
        </p:nvSpPr>
        <p:spPr bwMode="auto">
          <a:xfrm>
            <a:off x="3017838" y="3817938"/>
            <a:ext cx="388937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700" rIns="91397" bIns="45700" anchor="ctr"/>
          <a:lstStyle/>
          <a:p>
            <a:pPr algn="ctr"/>
            <a:r>
              <a:rPr lang="sv-SE" sz="1400">
                <a:latin typeface="Verdana" pitchFamily="34" charset="0"/>
              </a:rPr>
              <a:t>Bil</a:t>
            </a:r>
          </a:p>
        </p:txBody>
      </p:sp>
      <p:sp>
        <p:nvSpPr>
          <p:cNvPr id="27665" name="Freeform 53"/>
          <p:cNvSpPr>
            <a:spLocks/>
          </p:cNvSpPr>
          <p:nvPr/>
        </p:nvSpPr>
        <p:spPr bwMode="auto">
          <a:xfrm>
            <a:off x="2695575" y="3930650"/>
            <a:ext cx="296863" cy="619125"/>
          </a:xfrm>
          <a:custGeom>
            <a:avLst/>
            <a:gdLst>
              <a:gd name="T0" fmla="*/ 2147483647 w 703"/>
              <a:gd name="T1" fmla="*/ 0 h 499"/>
              <a:gd name="T2" fmla="*/ 2147483647 w 703"/>
              <a:gd name="T3" fmla="*/ 2147483647 h 499"/>
              <a:gd name="T4" fmla="*/ 2147483647 w 703"/>
              <a:gd name="T5" fmla="*/ 2147483647 h 499"/>
              <a:gd name="T6" fmla="*/ 0 60000 65536"/>
              <a:gd name="T7" fmla="*/ 0 60000 65536"/>
              <a:gd name="T8" fmla="*/ 0 60000 65536"/>
              <a:gd name="T9" fmla="*/ 0 w 703"/>
              <a:gd name="T10" fmla="*/ 0 h 499"/>
              <a:gd name="T11" fmla="*/ 703 w 70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3" h="499">
                <a:moveTo>
                  <a:pt x="703" y="0"/>
                </a:moveTo>
                <a:cubicBezTo>
                  <a:pt x="464" y="4"/>
                  <a:pt x="226" y="8"/>
                  <a:pt x="113" y="91"/>
                </a:cubicBezTo>
                <a:cubicBezTo>
                  <a:pt x="0" y="174"/>
                  <a:pt x="11" y="336"/>
                  <a:pt x="22" y="4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7666" name="Rectangle 54"/>
          <p:cNvSpPr>
            <a:spLocks noChangeArrowheads="1"/>
          </p:cNvSpPr>
          <p:nvPr/>
        </p:nvSpPr>
        <p:spPr bwMode="auto">
          <a:xfrm rot="-560939">
            <a:off x="3800475" y="3967163"/>
            <a:ext cx="341313" cy="55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7" name="Text Box 55"/>
          <p:cNvSpPr txBox="1">
            <a:spLocks noChangeArrowheads="1"/>
          </p:cNvSpPr>
          <p:nvPr/>
        </p:nvSpPr>
        <p:spPr bwMode="auto">
          <a:xfrm>
            <a:off x="3740150" y="3702050"/>
            <a:ext cx="534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>
                <a:latin typeface="Verdana" pitchFamily="34" charset="0"/>
              </a:rPr>
              <a:t>Mc</a:t>
            </a:r>
          </a:p>
        </p:txBody>
      </p:sp>
      <p:sp>
        <p:nvSpPr>
          <p:cNvPr id="619576" name="Text Box 56"/>
          <p:cNvSpPr txBox="1">
            <a:spLocks noChangeArrowheads="1"/>
          </p:cNvSpPr>
          <p:nvPr/>
        </p:nvSpPr>
        <p:spPr bwMode="auto">
          <a:xfrm>
            <a:off x="2019300" y="1514475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Avsvängande</a:t>
            </a:r>
          </a:p>
        </p:txBody>
      </p:sp>
      <p:sp>
        <p:nvSpPr>
          <p:cNvPr id="27669" name="Text Box 57"/>
          <p:cNvSpPr txBox="1">
            <a:spLocks noChangeArrowheads="1"/>
          </p:cNvSpPr>
          <p:nvPr/>
        </p:nvSpPr>
        <p:spPr bwMode="auto">
          <a:xfrm>
            <a:off x="601663" y="210820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34 %</a:t>
            </a:r>
          </a:p>
        </p:txBody>
      </p:sp>
      <p:sp>
        <p:nvSpPr>
          <p:cNvPr id="27670" name="Text Box 58"/>
          <p:cNvSpPr txBox="1">
            <a:spLocks noChangeArrowheads="1"/>
          </p:cNvSpPr>
          <p:nvPr/>
        </p:nvSpPr>
        <p:spPr bwMode="auto">
          <a:xfrm>
            <a:off x="611188" y="38941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23 %</a:t>
            </a:r>
          </a:p>
        </p:txBody>
      </p:sp>
      <p:sp>
        <p:nvSpPr>
          <p:cNvPr id="619579" name="Text Box 59"/>
          <p:cNvSpPr txBox="1">
            <a:spLocks noChangeArrowheads="1"/>
          </p:cNvSpPr>
          <p:nvPr/>
        </p:nvSpPr>
        <p:spPr bwMode="auto">
          <a:xfrm>
            <a:off x="6172200" y="152400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Korsande kurs</a:t>
            </a:r>
          </a:p>
        </p:txBody>
      </p:sp>
      <p:sp>
        <p:nvSpPr>
          <p:cNvPr id="27672" name="Text Box 60"/>
          <p:cNvSpPr txBox="1">
            <a:spLocks noChangeArrowheads="1"/>
          </p:cNvSpPr>
          <p:nvPr/>
        </p:nvSpPr>
        <p:spPr bwMode="auto">
          <a:xfrm>
            <a:off x="4787900" y="210820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43 %</a:t>
            </a:r>
          </a:p>
        </p:txBody>
      </p:sp>
      <p:sp>
        <p:nvSpPr>
          <p:cNvPr id="27673" name="Freeform 62"/>
          <p:cNvSpPr>
            <a:spLocks/>
          </p:cNvSpPr>
          <p:nvPr/>
        </p:nvSpPr>
        <p:spPr bwMode="auto">
          <a:xfrm>
            <a:off x="3422650" y="3978275"/>
            <a:ext cx="339725" cy="44450"/>
          </a:xfrm>
          <a:custGeom>
            <a:avLst/>
            <a:gdLst>
              <a:gd name="T0" fmla="*/ 2147483647 w 214"/>
              <a:gd name="T1" fmla="*/ 2147483647 h 28"/>
              <a:gd name="T2" fmla="*/ 2147483647 w 214"/>
              <a:gd name="T3" fmla="*/ 2147483647 h 28"/>
              <a:gd name="T4" fmla="*/ 0 w 214"/>
              <a:gd name="T5" fmla="*/ 0 h 28"/>
              <a:gd name="T6" fmla="*/ 0 60000 65536"/>
              <a:gd name="T7" fmla="*/ 0 60000 65536"/>
              <a:gd name="T8" fmla="*/ 0 60000 65536"/>
              <a:gd name="T9" fmla="*/ 0 w 214"/>
              <a:gd name="T10" fmla="*/ 0 h 28"/>
              <a:gd name="T11" fmla="*/ 214 w 21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8">
                <a:moveTo>
                  <a:pt x="214" y="17"/>
                </a:moveTo>
                <a:cubicBezTo>
                  <a:pt x="153" y="22"/>
                  <a:pt x="93" y="28"/>
                  <a:pt x="57" y="25"/>
                </a:cubicBezTo>
                <a:cubicBezTo>
                  <a:pt x="21" y="22"/>
                  <a:pt x="10" y="11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27674" name="Freeform 63"/>
          <p:cNvSpPr>
            <a:spLocks/>
          </p:cNvSpPr>
          <p:nvPr/>
        </p:nvSpPr>
        <p:spPr bwMode="auto">
          <a:xfrm>
            <a:off x="2900363" y="4044950"/>
            <a:ext cx="862012" cy="130175"/>
          </a:xfrm>
          <a:custGeom>
            <a:avLst/>
            <a:gdLst>
              <a:gd name="T0" fmla="*/ 2147483647 w 543"/>
              <a:gd name="T1" fmla="*/ 0 h 82"/>
              <a:gd name="T2" fmla="*/ 2147483647 w 543"/>
              <a:gd name="T3" fmla="*/ 2147483647 h 82"/>
              <a:gd name="T4" fmla="*/ 0 w 543"/>
              <a:gd name="T5" fmla="*/ 2147483647 h 82"/>
              <a:gd name="T6" fmla="*/ 0 60000 65536"/>
              <a:gd name="T7" fmla="*/ 0 60000 65536"/>
              <a:gd name="T8" fmla="*/ 0 60000 65536"/>
              <a:gd name="T9" fmla="*/ 0 w 543"/>
              <a:gd name="T10" fmla="*/ 0 h 82"/>
              <a:gd name="T11" fmla="*/ 543 w 543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3" h="82">
                <a:moveTo>
                  <a:pt x="543" y="0"/>
                </a:moveTo>
                <a:cubicBezTo>
                  <a:pt x="427" y="21"/>
                  <a:pt x="312" y="43"/>
                  <a:pt x="222" y="57"/>
                </a:cubicBezTo>
                <a:cubicBezTo>
                  <a:pt x="132" y="71"/>
                  <a:pt x="66" y="76"/>
                  <a:pt x="0" y="82"/>
                </a:cubicBez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64" name="Rubrik 1"/>
          <p:cNvSpPr txBox="1">
            <a:spLocks/>
          </p:cNvSpPr>
          <p:nvPr/>
        </p:nvSpPr>
        <p:spPr>
          <a:xfrm>
            <a:off x="714375" y="428625"/>
            <a:ext cx="7929563" cy="10366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sv-SE" sz="2000" dirty="0">
                <a:ea typeface="+mj-ea"/>
                <a:cs typeface="Arial" charset="0"/>
              </a:rPr>
              <a:t>Händelseförlopp i korsningsrelaterade dödsolyckor med motorcyklar 2000-2007 (93 olyckor)</a:t>
            </a:r>
          </a:p>
        </p:txBody>
      </p:sp>
      <p:sp>
        <p:nvSpPr>
          <p:cNvPr id="27676" name="Text Box 2"/>
          <p:cNvSpPr txBox="1">
            <a:spLocks noChangeArrowheads="1"/>
          </p:cNvSpPr>
          <p:nvPr/>
        </p:nvSpPr>
        <p:spPr bwMode="auto">
          <a:xfrm>
            <a:off x="0" y="5283200"/>
            <a:ext cx="9144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I 4 av 10 korsningsrelaterade olyckor har mc-föraren kört mer än 30 km/h över skyltad hastighet.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90538" y="3768725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13 %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5922963" y="1641475"/>
            <a:ext cx="2681287" cy="1411288"/>
            <a:chOff x="930" y="2722"/>
            <a:chExt cx="1690" cy="889"/>
          </a:xfrm>
        </p:grpSpPr>
        <p:sp>
          <p:nvSpPr>
            <p:cNvPr id="28716" name="Freeform 5"/>
            <p:cNvSpPr>
              <a:spLocks/>
            </p:cNvSpPr>
            <p:nvPr/>
          </p:nvSpPr>
          <p:spPr bwMode="auto">
            <a:xfrm>
              <a:off x="1006" y="3258"/>
              <a:ext cx="1543" cy="233"/>
            </a:xfrm>
            <a:custGeom>
              <a:avLst/>
              <a:gdLst>
                <a:gd name="T0" fmla="*/ 0 w 1543"/>
                <a:gd name="T1" fmla="*/ 233 h 233"/>
                <a:gd name="T2" fmla="*/ 363 w 1543"/>
                <a:gd name="T3" fmla="*/ 52 h 233"/>
                <a:gd name="T4" fmla="*/ 817 w 1543"/>
                <a:gd name="T5" fmla="*/ 7 h 233"/>
                <a:gd name="T6" fmla="*/ 1406 w 1543"/>
                <a:gd name="T7" fmla="*/ 97 h 233"/>
                <a:gd name="T8" fmla="*/ 1543 w 1543"/>
                <a:gd name="T9" fmla="*/ 143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"/>
                <a:gd name="T16" fmla="*/ 0 h 233"/>
                <a:gd name="T17" fmla="*/ 1543 w 1543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" h="233">
                  <a:moveTo>
                    <a:pt x="0" y="233"/>
                  </a:moveTo>
                  <a:cubicBezTo>
                    <a:pt x="113" y="161"/>
                    <a:pt x="227" y="90"/>
                    <a:pt x="363" y="52"/>
                  </a:cubicBezTo>
                  <a:cubicBezTo>
                    <a:pt x="499" y="14"/>
                    <a:pt x="643" y="0"/>
                    <a:pt x="817" y="7"/>
                  </a:cubicBezTo>
                  <a:cubicBezTo>
                    <a:pt x="991" y="14"/>
                    <a:pt x="1285" y="74"/>
                    <a:pt x="1406" y="97"/>
                  </a:cubicBezTo>
                  <a:cubicBezTo>
                    <a:pt x="1527" y="120"/>
                    <a:pt x="1535" y="131"/>
                    <a:pt x="1543" y="143"/>
                  </a:cubicBez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7" name="Freeform 6"/>
            <p:cNvSpPr>
              <a:spLocks/>
            </p:cNvSpPr>
            <p:nvPr/>
          </p:nvSpPr>
          <p:spPr bwMode="auto">
            <a:xfrm>
              <a:off x="1005" y="2722"/>
              <a:ext cx="1543" cy="233"/>
            </a:xfrm>
            <a:custGeom>
              <a:avLst/>
              <a:gdLst>
                <a:gd name="T0" fmla="*/ 0 w 1543"/>
                <a:gd name="T1" fmla="*/ 233 h 233"/>
                <a:gd name="T2" fmla="*/ 363 w 1543"/>
                <a:gd name="T3" fmla="*/ 52 h 233"/>
                <a:gd name="T4" fmla="*/ 817 w 1543"/>
                <a:gd name="T5" fmla="*/ 7 h 233"/>
                <a:gd name="T6" fmla="*/ 1406 w 1543"/>
                <a:gd name="T7" fmla="*/ 97 h 233"/>
                <a:gd name="T8" fmla="*/ 1543 w 1543"/>
                <a:gd name="T9" fmla="*/ 143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"/>
                <a:gd name="T16" fmla="*/ 0 h 233"/>
                <a:gd name="T17" fmla="*/ 1543 w 1543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" h="233">
                  <a:moveTo>
                    <a:pt x="0" y="233"/>
                  </a:moveTo>
                  <a:cubicBezTo>
                    <a:pt x="113" y="161"/>
                    <a:pt x="227" y="90"/>
                    <a:pt x="363" y="52"/>
                  </a:cubicBezTo>
                  <a:cubicBezTo>
                    <a:pt x="499" y="14"/>
                    <a:pt x="643" y="0"/>
                    <a:pt x="817" y="7"/>
                  </a:cubicBezTo>
                  <a:cubicBezTo>
                    <a:pt x="991" y="14"/>
                    <a:pt x="1285" y="74"/>
                    <a:pt x="1406" y="97"/>
                  </a:cubicBezTo>
                  <a:cubicBezTo>
                    <a:pt x="1527" y="120"/>
                    <a:pt x="1535" y="131"/>
                    <a:pt x="1543" y="143"/>
                  </a:cubicBez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8" name="Freeform 7"/>
            <p:cNvSpPr>
              <a:spLocks/>
            </p:cNvSpPr>
            <p:nvPr/>
          </p:nvSpPr>
          <p:spPr bwMode="auto">
            <a:xfrm>
              <a:off x="1006" y="2737"/>
              <a:ext cx="1543" cy="233"/>
            </a:xfrm>
            <a:custGeom>
              <a:avLst/>
              <a:gdLst>
                <a:gd name="T0" fmla="*/ 0 w 1543"/>
                <a:gd name="T1" fmla="*/ 233 h 233"/>
                <a:gd name="T2" fmla="*/ 363 w 1543"/>
                <a:gd name="T3" fmla="*/ 52 h 233"/>
                <a:gd name="T4" fmla="*/ 817 w 1543"/>
                <a:gd name="T5" fmla="*/ 7 h 233"/>
                <a:gd name="T6" fmla="*/ 1406 w 1543"/>
                <a:gd name="T7" fmla="*/ 97 h 233"/>
                <a:gd name="T8" fmla="*/ 1543 w 1543"/>
                <a:gd name="T9" fmla="*/ 143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"/>
                <a:gd name="T16" fmla="*/ 0 h 233"/>
                <a:gd name="T17" fmla="*/ 1543 w 1543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" h="233">
                  <a:moveTo>
                    <a:pt x="0" y="233"/>
                  </a:moveTo>
                  <a:cubicBezTo>
                    <a:pt x="113" y="161"/>
                    <a:pt x="227" y="90"/>
                    <a:pt x="363" y="52"/>
                  </a:cubicBezTo>
                  <a:cubicBezTo>
                    <a:pt x="499" y="14"/>
                    <a:pt x="643" y="0"/>
                    <a:pt x="817" y="7"/>
                  </a:cubicBezTo>
                  <a:cubicBezTo>
                    <a:pt x="991" y="14"/>
                    <a:pt x="1285" y="74"/>
                    <a:pt x="1406" y="97"/>
                  </a:cubicBezTo>
                  <a:cubicBezTo>
                    <a:pt x="1527" y="120"/>
                    <a:pt x="1535" y="131"/>
                    <a:pt x="1543" y="14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9" name="Freeform 8"/>
            <p:cNvSpPr>
              <a:spLocks/>
            </p:cNvSpPr>
            <p:nvPr/>
          </p:nvSpPr>
          <p:spPr bwMode="auto">
            <a:xfrm>
              <a:off x="1006" y="3242"/>
              <a:ext cx="1543" cy="233"/>
            </a:xfrm>
            <a:custGeom>
              <a:avLst/>
              <a:gdLst>
                <a:gd name="T0" fmla="*/ 0 w 1543"/>
                <a:gd name="T1" fmla="*/ 233 h 233"/>
                <a:gd name="T2" fmla="*/ 363 w 1543"/>
                <a:gd name="T3" fmla="*/ 52 h 233"/>
                <a:gd name="T4" fmla="*/ 817 w 1543"/>
                <a:gd name="T5" fmla="*/ 7 h 233"/>
                <a:gd name="T6" fmla="*/ 1406 w 1543"/>
                <a:gd name="T7" fmla="*/ 97 h 233"/>
                <a:gd name="T8" fmla="*/ 1543 w 1543"/>
                <a:gd name="T9" fmla="*/ 143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"/>
                <a:gd name="T16" fmla="*/ 0 h 233"/>
                <a:gd name="T17" fmla="*/ 1543 w 1543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" h="233">
                  <a:moveTo>
                    <a:pt x="0" y="233"/>
                  </a:moveTo>
                  <a:cubicBezTo>
                    <a:pt x="113" y="161"/>
                    <a:pt x="227" y="90"/>
                    <a:pt x="363" y="52"/>
                  </a:cubicBezTo>
                  <a:cubicBezTo>
                    <a:pt x="499" y="14"/>
                    <a:pt x="643" y="0"/>
                    <a:pt x="817" y="7"/>
                  </a:cubicBezTo>
                  <a:cubicBezTo>
                    <a:pt x="991" y="14"/>
                    <a:pt x="1285" y="74"/>
                    <a:pt x="1406" y="97"/>
                  </a:cubicBezTo>
                  <a:cubicBezTo>
                    <a:pt x="1527" y="120"/>
                    <a:pt x="1535" y="131"/>
                    <a:pt x="1543" y="14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20" name="Freeform 9"/>
            <p:cNvSpPr>
              <a:spLocks/>
            </p:cNvSpPr>
            <p:nvPr/>
          </p:nvSpPr>
          <p:spPr bwMode="auto">
            <a:xfrm>
              <a:off x="1006" y="3000"/>
              <a:ext cx="1543" cy="233"/>
            </a:xfrm>
            <a:custGeom>
              <a:avLst/>
              <a:gdLst>
                <a:gd name="T0" fmla="*/ 0 w 1543"/>
                <a:gd name="T1" fmla="*/ 233 h 233"/>
                <a:gd name="T2" fmla="*/ 363 w 1543"/>
                <a:gd name="T3" fmla="*/ 52 h 233"/>
                <a:gd name="T4" fmla="*/ 817 w 1543"/>
                <a:gd name="T5" fmla="*/ 7 h 233"/>
                <a:gd name="T6" fmla="*/ 1406 w 1543"/>
                <a:gd name="T7" fmla="*/ 97 h 233"/>
                <a:gd name="T8" fmla="*/ 1543 w 1543"/>
                <a:gd name="T9" fmla="*/ 143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"/>
                <a:gd name="T16" fmla="*/ 0 h 233"/>
                <a:gd name="T17" fmla="*/ 1543 w 1543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" h="233">
                  <a:moveTo>
                    <a:pt x="0" y="233"/>
                  </a:moveTo>
                  <a:cubicBezTo>
                    <a:pt x="113" y="161"/>
                    <a:pt x="227" y="90"/>
                    <a:pt x="363" y="52"/>
                  </a:cubicBezTo>
                  <a:cubicBezTo>
                    <a:pt x="499" y="14"/>
                    <a:pt x="643" y="0"/>
                    <a:pt x="817" y="7"/>
                  </a:cubicBezTo>
                  <a:cubicBezTo>
                    <a:pt x="991" y="14"/>
                    <a:pt x="1285" y="74"/>
                    <a:pt x="1406" y="97"/>
                  </a:cubicBezTo>
                  <a:cubicBezTo>
                    <a:pt x="1527" y="120"/>
                    <a:pt x="1535" y="131"/>
                    <a:pt x="1543" y="143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8721" name="Group 10"/>
            <p:cNvGrpSpPr>
              <a:grpSpLocks/>
            </p:cNvGrpSpPr>
            <p:nvPr/>
          </p:nvGrpSpPr>
          <p:grpSpPr bwMode="auto">
            <a:xfrm rot="-1536941">
              <a:off x="1052" y="3104"/>
              <a:ext cx="337" cy="173"/>
              <a:chOff x="715" y="2758"/>
              <a:chExt cx="337" cy="173"/>
            </a:xfrm>
          </p:grpSpPr>
          <p:sp>
            <p:nvSpPr>
              <p:cNvPr id="28727" name="Rectangle 11"/>
              <p:cNvSpPr>
                <a:spLocks noChangeArrowheads="1"/>
              </p:cNvSpPr>
              <p:nvPr/>
            </p:nvSpPr>
            <p:spPr bwMode="auto">
              <a:xfrm>
                <a:off x="734" y="2893"/>
                <a:ext cx="215" cy="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8728" name="Text Box 12"/>
              <p:cNvSpPr txBox="1">
                <a:spLocks noChangeArrowheads="1"/>
              </p:cNvSpPr>
              <p:nvPr/>
            </p:nvSpPr>
            <p:spPr bwMode="auto">
              <a:xfrm>
                <a:off x="715" y="2758"/>
                <a:ext cx="3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7" tIns="45700" rIns="91397" bIns="457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v-SE" sz="1200">
                    <a:latin typeface="Verdana" pitchFamily="34" charset="0"/>
                  </a:rPr>
                  <a:t>Mc</a:t>
                </a:r>
              </a:p>
            </p:txBody>
          </p:sp>
        </p:grpSp>
        <p:sp>
          <p:nvSpPr>
            <p:cNvPr id="28722" name="Line 13"/>
            <p:cNvSpPr>
              <a:spLocks noChangeShapeType="1"/>
            </p:cNvSpPr>
            <p:nvPr/>
          </p:nvSpPr>
          <p:spPr bwMode="auto">
            <a:xfrm flipV="1">
              <a:off x="1308" y="2931"/>
              <a:ext cx="56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23" name="Rectangle 14"/>
            <p:cNvSpPr>
              <a:spLocks noChangeArrowheads="1"/>
            </p:cNvSpPr>
            <p:nvPr/>
          </p:nvSpPr>
          <p:spPr bwMode="auto">
            <a:xfrm rot="724362">
              <a:off x="2231" y="2917"/>
              <a:ext cx="245" cy="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8724" name="Line 15"/>
            <p:cNvSpPr>
              <a:spLocks noChangeShapeType="1"/>
            </p:cNvSpPr>
            <p:nvPr/>
          </p:nvSpPr>
          <p:spPr bwMode="auto">
            <a:xfrm flipH="1" flipV="1">
              <a:off x="2004" y="2901"/>
              <a:ext cx="227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25" name="Rectangle 16"/>
            <p:cNvSpPr>
              <a:spLocks noChangeArrowheads="1"/>
            </p:cNvSpPr>
            <p:nvPr/>
          </p:nvSpPr>
          <p:spPr bwMode="auto">
            <a:xfrm>
              <a:off x="2530" y="2750"/>
              <a:ext cx="90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8726" name="Rectangle 17"/>
            <p:cNvSpPr>
              <a:spLocks noChangeArrowheads="1"/>
            </p:cNvSpPr>
            <p:nvPr/>
          </p:nvSpPr>
          <p:spPr bwMode="auto">
            <a:xfrm>
              <a:off x="930" y="2886"/>
              <a:ext cx="90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</p:grpSp>
      <p:sp>
        <p:nvSpPr>
          <p:cNvPr id="28676" name="Text Box 18"/>
          <p:cNvSpPr txBox="1">
            <a:spLocks noChangeArrowheads="1"/>
          </p:cNvSpPr>
          <p:nvPr/>
        </p:nvSpPr>
        <p:spPr bwMode="auto">
          <a:xfrm>
            <a:off x="4972050" y="20526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65 %</a:t>
            </a:r>
          </a:p>
        </p:txBody>
      </p:sp>
      <p:sp>
        <p:nvSpPr>
          <p:cNvPr id="28677" name="Text Box 19"/>
          <p:cNvSpPr txBox="1">
            <a:spLocks noChangeArrowheads="1"/>
          </p:cNvSpPr>
          <p:nvPr/>
        </p:nvSpPr>
        <p:spPr bwMode="auto">
          <a:xfrm>
            <a:off x="477838" y="203835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18 %</a:t>
            </a:r>
          </a:p>
        </p:txBody>
      </p:sp>
      <p:grpSp>
        <p:nvGrpSpPr>
          <p:cNvPr id="28678" name="Group 20"/>
          <p:cNvGrpSpPr>
            <a:grpSpLocks noChangeAspect="1"/>
          </p:cNvGrpSpPr>
          <p:nvPr/>
        </p:nvGrpSpPr>
        <p:grpSpPr bwMode="auto">
          <a:xfrm>
            <a:off x="1570038" y="3602038"/>
            <a:ext cx="2881312" cy="957262"/>
            <a:chOff x="1143" y="1597"/>
            <a:chExt cx="1505" cy="500"/>
          </a:xfrm>
        </p:grpSpPr>
        <p:sp>
          <p:nvSpPr>
            <p:cNvPr id="28706" name="Line 21"/>
            <p:cNvSpPr>
              <a:spLocks noChangeAspect="1" noChangeShapeType="1"/>
            </p:cNvSpPr>
            <p:nvPr/>
          </p:nvSpPr>
          <p:spPr bwMode="auto">
            <a:xfrm>
              <a:off x="1143" y="1597"/>
              <a:ext cx="1504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7" name="Line 22"/>
            <p:cNvSpPr>
              <a:spLocks noChangeAspect="1" noChangeShapeType="1"/>
            </p:cNvSpPr>
            <p:nvPr/>
          </p:nvSpPr>
          <p:spPr bwMode="auto">
            <a:xfrm>
              <a:off x="1143" y="2096"/>
              <a:ext cx="1504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8" name="Line 23"/>
            <p:cNvSpPr>
              <a:spLocks noChangeAspect="1" noChangeShapeType="1"/>
            </p:cNvSpPr>
            <p:nvPr/>
          </p:nvSpPr>
          <p:spPr bwMode="auto">
            <a:xfrm>
              <a:off x="1144" y="2080"/>
              <a:ext cx="15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Line 24"/>
            <p:cNvSpPr>
              <a:spLocks noChangeAspect="1" noChangeShapeType="1"/>
            </p:cNvSpPr>
            <p:nvPr/>
          </p:nvSpPr>
          <p:spPr bwMode="auto">
            <a:xfrm>
              <a:off x="1144" y="1611"/>
              <a:ext cx="15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0" name="Line 25"/>
            <p:cNvSpPr>
              <a:spLocks noChangeAspect="1" noChangeShapeType="1"/>
            </p:cNvSpPr>
            <p:nvPr/>
          </p:nvSpPr>
          <p:spPr bwMode="auto">
            <a:xfrm>
              <a:off x="1144" y="1852"/>
              <a:ext cx="15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Rectangle 26"/>
            <p:cNvSpPr>
              <a:spLocks noChangeAspect="1" noChangeArrowheads="1"/>
            </p:cNvSpPr>
            <p:nvPr/>
          </p:nvSpPr>
          <p:spPr bwMode="auto">
            <a:xfrm>
              <a:off x="2358" y="1682"/>
              <a:ext cx="245" cy="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8712" name="Rectangle 27"/>
            <p:cNvSpPr>
              <a:spLocks noChangeAspect="1" noChangeArrowheads="1"/>
            </p:cNvSpPr>
            <p:nvPr/>
          </p:nvSpPr>
          <p:spPr bwMode="auto">
            <a:xfrm>
              <a:off x="1175" y="1966"/>
              <a:ext cx="215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8713" name="Text Box 28"/>
            <p:cNvSpPr txBox="1">
              <a:spLocks noChangeAspect="1" noChangeArrowheads="1"/>
            </p:cNvSpPr>
            <p:nvPr/>
          </p:nvSpPr>
          <p:spPr bwMode="auto">
            <a:xfrm>
              <a:off x="1156" y="1831"/>
              <a:ext cx="33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7" tIns="45700" rIns="91397" bIns="457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200">
                  <a:latin typeface="Verdana" pitchFamily="34" charset="0"/>
                </a:rPr>
                <a:t>Mc</a:t>
              </a:r>
            </a:p>
          </p:txBody>
        </p:sp>
        <p:sp>
          <p:nvSpPr>
            <p:cNvPr id="28714" name="Freeform 29"/>
            <p:cNvSpPr>
              <a:spLocks noChangeAspect="1"/>
            </p:cNvSpPr>
            <p:nvPr/>
          </p:nvSpPr>
          <p:spPr bwMode="auto">
            <a:xfrm rot="10800000">
              <a:off x="1865" y="1747"/>
              <a:ext cx="493" cy="168"/>
            </a:xfrm>
            <a:custGeom>
              <a:avLst/>
              <a:gdLst>
                <a:gd name="T0" fmla="*/ 0 w 454"/>
                <a:gd name="T1" fmla="*/ 3655095 h 90"/>
                <a:gd name="T2" fmla="*/ 1290 w 454"/>
                <a:gd name="T3" fmla="*/ 1827616 h 90"/>
                <a:gd name="T4" fmla="*/ 1842 w 454"/>
                <a:gd name="T5" fmla="*/ 0 h 90"/>
                <a:gd name="T6" fmla="*/ 0 60000 65536"/>
                <a:gd name="T7" fmla="*/ 0 60000 65536"/>
                <a:gd name="T8" fmla="*/ 0 60000 65536"/>
                <a:gd name="T9" fmla="*/ 0 w 454"/>
                <a:gd name="T10" fmla="*/ 0 h 90"/>
                <a:gd name="T11" fmla="*/ 454 w 454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90">
                  <a:moveTo>
                    <a:pt x="0" y="90"/>
                  </a:moveTo>
                  <a:cubicBezTo>
                    <a:pt x="121" y="75"/>
                    <a:pt x="242" y="60"/>
                    <a:pt x="317" y="45"/>
                  </a:cubicBezTo>
                  <a:cubicBezTo>
                    <a:pt x="392" y="30"/>
                    <a:pt x="423" y="15"/>
                    <a:pt x="45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5" name="Line 30"/>
            <p:cNvSpPr>
              <a:spLocks noChangeAspect="1" noChangeShapeType="1"/>
            </p:cNvSpPr>
            <p:nvPr/>
          </p:nvSpPr>
          <p:spPr bwMode="auto">
            <a:xfrm>
              <a:off x="1392" y="1980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8679" name="Group 31"/>
          <p:cNvGrpSpPr>
            <a:grpSpLocks noChangeAspect="1"/>
          </p:cNvGrpSpPr>
          <p:nvPr/>
        </p:nvGrpSpPr>
        <p:grpSpPr bwMode="auto">
          <a:xfrm>
            <a:off x="1558925" y="1871663"/>
            <a:ext cx="2879725" cy="957262"/>
            <a:chOff x="1143" y="2640"/>
            <a:chExt cx="1505" cy="500"/>
          </a:xfrm>
        </p:grpSpPr>
        <p:sp>
          <p:nvSpPr>
            <p:cNvPr id="28696" name="Line 32"/>
            <p:cNvSpPr>
              <a:spLocks noChangeAspect="1" noChangeShapeType="1"/>
            </p:cNvSpPr>
            <p:nvPr/>
          </p:nvSpPr>
          <p:spPr bwMode="auto">
            <a:xfrm>
              <a:off x="1143" y="2640"/>
              <a:ext cx="1504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697" name="Line 33"/>
            <p:cNvSpPr>
              <a:spLocks noChangeAspect="1" noChangeShapeType="1"/>
            </p:cNvSpPr>
            <p:nvPr/>
          </p:nvSpPr>
          <p:spPr bwMode="auto">
            <a:xfrm>
              <a:off x="1143" y="3139"/>
              <a:ext cx="1504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698" name="Line 34"/>
            <p:cNvSpPr>
              <a:spLocks noChangeAspect="1" noChangeShapeType="1"/>
            </p:cNvSpPr>
            <p:nvPr/>
          </p:nvSpPr>
          <p:spPr bwMode="auto">
            <a:xfrm>
              <a:off x="1144" y="3123"/>
              <a:ext cx="15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699" name="Line 35"/>
            <p:cNvSpPr>
              <a:spLocks noChangeAspect="1" noChangeShapeType="1"/>
            </p:cNvSpPr>
            <p:nvPr/>
          </p:nvSpPr>
          <p:spPr bwMode="auto">
            <a:xfrm>
              <a:off x="1144" y="2654"/>
              <a:ext cx="15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0" name="Line 36"/>
            <p:cNvSpPr>
              <a:spLocks noChangeAspect="1" noChangeShapeType="1"/>
            </p:cNvSpPr>
            <p:nvPr/>
          </p:nvSpPr>
          <p:spPr bwMode="auto">
            <a:xfrm>
              <a:off x="1144" y="2895"/>
              <a:ext cx="15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1" name="Rectangle 37"/>
            <p:cNvSpPr>
              <a:spLocks noChangeAspect="1" noChangeArrowheads="1"/>
            </p:cNvSpPr>
            <p:nvPr/>
          </p:nvSpPr>
          <p:spPr bwMode="auto">
            <a:xfrm>
              <a:off x="2358" y="2725"/>
              <a:ext cx="245" cy="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8702" name="Rectangle 38"/>
            <p:cNvSpPr>
              <a:spLocks noChangeAspect="1" noChangeArrowheads="1"/>
            </p:cNvSpPr>
            <p:nvPr/>
          </p:nvSpPr>
          <p:spPr bwMode="auto">
            <a:xfrm>
              <a:off x="1175" y="3009"/>
              <a:ext cx="215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8703" name="Text Box 39"/>
            <p:cNvSpPr txBox="1">
              <a:spLocks noChangeAspect="1" noChangeArrowheads="1"/>
            </p:cNvSpPr>
            <p:nvPr/>
          </p:nvSpPr>
          <p:spPr bwMode="auto">
            <a:xfrm>
              <a:off x="1156" y="2874"/>
              <a:ext cx="33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7" tIns="45700" rIns="91397" bIns="457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200">
                  <a:latin typeface="Verdana" pitchFamily="34" charset="0"/>
                </a:rPr>
                <a:t>Mc</a:t>
              </a:r>
            </a:p>
          </p:txBody>
        </p:sp>
        <p:sp>
          <p:nvSpPr>
            <p:cNvPr id="28704" name="Freeform 40"/>
            <p:cNvSpPr>
              <a:spLocks noChangeAspect="1"/>
            </p:cNvSpPr>
            <p:nvPr/>
          </p:nvSpPr>
          <p:spPr bwMode="auto">
            <a:xfrm>
              <a:off x="1394" y="2822"/>
              <a:ext cx="558" cy="202"/>
            </a:xfrm>
            <a:custGeom>
              <a:avLst/>
              <a:gdLst>
                <a:gd name="T0" fmla="*/ 0 w 454"/>
                <a:gd name="T1" fmla="*/ 83738901 h 90"/>
                <a:gd name="T2" fmla="*/ 10579 w 454"/>
                <a:gd name="T3" fmla="*/ 41886975 h 90"/>
                <a:gd name="T4" fmla="*/ 15135 w 454"/>
                <a:gd name="T5" fmla="*/ 0 h 90"/>
                <a:gd name="T6" fmla="*/ 0 60000 65536"/>
                <a:gd name="T7" fmla="*/ 0 60000 65536"/>
                <a:gd name="T8" fmla="*/ 0 60000 65536"/>
                <a:gd name="T9" fmla="*/ 0 w 454"/>
                <a:gd name="T10" fmla="*/ 0 h 90"/>
                <a:gd name="T11" fmla="*/ 454 w 454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90">
                  <a:moveTo>
                    <a:pt x="0" y="90"/>
                  </a:moveTo>
                  <a:cubicBezTo>
                    <a:pt x="121" y="75"/>
                    <a:pt x="242" y="60"/>
                    <a:pt x="317" y="45"/>
                  </a:cubicBezTo>
                  <a:cubicBezTo>
                    <a:pt x="392" y="30"/>
                    <a:pt x="423" y="15"/>
                    <a:pt x="45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5" name="Line 41"/>
            <p:cNvSpPr>
              <a:spLocks noChangeAspect="1" noChangeShapeType="1"/>
            </p:cNvSpPr>
            <p:nvPr/>
          </p:nvSpPr>
          <p:spPr bwMode="auto">
            <a:xfrm flipH="1">
              <a:off x="1997" y="2781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680" name="Freeform 43"/>
          <p:cNvSpPr>
            <a:spLocks/>
          </p:cNvSpPr>
          <p:nvPr/>
        </p:nvSpPr>
        <p:spPr bwMode="auto">
          <a:xfrm>
            <a:off x="6026150" y="4154488"/>
            <a:ext cx="2447925" cy="369887"/>
          </a:xfrm>
          <a:custGeom>
            <a:avLst/>
            <a:gdLst>
              <a:gd name="T0" fmla="*/ 0 w 1543"/>
              <a:gd name="T1" fmla="*/ 2147483647 h 233"/>
              <a:gd name="T2" fmla="*/ 2147483647 w 1543"/>
              <a:gd name="T3" fmla="*/ 2147483647 h 233"/>
              <a:gd name="T4" fmla="*/ 2147483647 w 1543"/>
              <a:gd name="T5" fmla="*/ 2147483647 h 233"/>
              <a:gd name="T6" fmla="*/ 2147483647 w 1543"/>
              <a:gd name="T7" fmla="*/ 2147483647 h 233"/>
              <a:gd name="T8" fmla="*/ 2147483647 w 1543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3"/>
              <a:gd name="T16" fmla="*/ 0 h 233"/>
              <a:gd name="T17" fmla="*/ 1543 w 1543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3" h="233">
                <a:moveTo>
                  <a:pt x="0" y="233"/>
                </a:moveTo>
                <a:cubicBezTo>
                  <a:pt x="113" y="161"/>
                  <a:pt x="227" y="90"/>
                  <a:pt x="363" y="52"/>
                </a:cubicBezTo>
                <a:cubicBezTo>
                  <a:pt x="499" y="14"/>
                  <a:pt x="643" y="0"/>
                  <a:pt x="817" y="7"/>
                </a:cubicBezTo>
                <a:cubicBezTo>
                  <a:pt x="991" y="14"/>
                  <a:pt x="1285" y="74"/>
                  <a:pt x="1406" y="97"/>
                </a:cubicBezTo>
                <a:cubicBezTo>
                  <a:pt x="1527" y="120"/>
                  <a:pt x="1535" y="131"/>
                  <a:pt x="1543" y="143"/>
                </a:cubicBez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81" name="Freeform 44"/>
          <p:cNvSpPr>
            <a:spLocks/>
          </p:cNvSpPr>
          <p:nvPr/>
        </p:nvSpPr>
        <p:spPr bwMode="auto">
          <a:xfrm>
            <a:off x="6024563" y="3303588"/>
            <a:ext cx="2447925" cy="369887"/>
          </a:xfrm>
          <a:custGeom>
            <a:avLst/>
            <a:gdLst>
              <a:gd name="T0" fmla="*/ 0 w 1543"/>
              <a:gd name="T1" fmla="*/ 2147483647 h 233"/>
              <a:gd name="T2" fmla="*/ 2147483647 w 1543"/>
              <a:gd name="T3" fmla="*/ 2147483647 h 233"/>
              <a:gd name="T4" fmla="*/ 2147483647 w 1543"/>
              <a:gd name="T5" fmla="*/ 2147483647 h 233"/>
              <a:gd name="T6" fmla="*/ 2147483647 w 1543"/>
              <a:gd name="T7" fmla="*/ 2147483647 h 233"/>
              <a:gd name="T8" fmla="*/ 2147483647 w 1543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3"/>
              <a:gd name="T16" fmla="*/ 0 h 233"/>
              <a:gd name="T17" fmla="*/ 1543 w 1543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3" h="233">
                <a:moveTo>
                  <a:pt x="0" y="233"/>
                </a:moveTo>
                <a:cubicBezTo>
                  <a:pt x="113" y="161"/>
                  <a:pt x="227" y="90"/>
                  <a:pt x="363" y="52"/>
                </a:cubicBezTo>
                <a:cubicBezTo>
                  <a:pt x="499" y="14"/>
                  <a:pt x="643" y="0"/>
                  <a:pt x="817" y="7"/>
                </a:cubicBezTo>
                <a:cubicBezTo>
                  <a:pt x="991" y="14"/>
                  <a:pt x="1285" y="74"/>
                  <a:pt x="1406" y="97"/>
                </a:cubicBezTo>
                <a:cubicBezTo>
                  <a:pt x="1527" y="120"/>
                  <a:pt x="1535" y="131"/>
                  <a:pt x="1543" y="143"/>
                </a:cubicBez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82" name="Freeform 45"/>
          <p:cNvSpPr>
            <a:spLocks/>
          </p:cNvSpPr>
          <p:nvPr/>
        </p:nvSpPr>
        <p:spPr bwMode="auto">
          <a:xfrm>
            <a:off x="6026150" y="3327400"/>
            <a:ext cx="2447925" cy="369888"/>
          </a:xfrm>
          <a:custGeom>
            <a:avLst/>
            <a:gdLst>
              <a:gd name="T0" fmla="*/ 0 w 1543"/>
              <a:gd name="T1" fmla="*/ 2147483647 h 233"/>
              <a:gd name="T2" fmla="*/ 2147483647 w 1543"/>
              <a:gd name="T3" fmla="*/ 2147483647 h 233"/>
              <a:gd name="T4" fmla="*/ 2147483647 w 1543"/>
              <a:gd name="T5" fmla="*/ 2147483647 h 233"/>
              <a:gd name="T6" fmla="*/ 2147483647 w 1543"/>
              <a:gd name="T7" fmla="*/ 2147483647 h 233"/>
              <a:gd name="T8" fmla="*/ 2147483647 w 1543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3"/>
              <a:gd name="T16" fmla="*/ 0 h 233"/>
              <a:gd name="T17" fmla="*/ 1543 w 1543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3" h="233">
                <a:moveTo>
                  <a:pt x="0" y="233"/>
                </a:moveTo>
                <a:cubicBezTo>
                  <a:pt x="113" y="161"/>
                  <a:pt x="227" y="90"/>
                  <a:pt x="363" y="52"/>
                </a:cubicBezTo>
                <a:cubicBezTo>
                  <a:pt x="499" y="14"/>
                  <a:pt x="643" y="0"/>
                  <a:pt x="817" y="7"/>
                </a:cubicBezTo>
                <a:cubicBezTo>
                  <a:pt x="991" y="14"/>
                  <a:pt x="1285" y="74"/>
                  <a:pt x="1406" y="97"/>
                </a:cubicBezTo>
                <a:cubicBezTo>
                  <a:pt x="1527" y="120"/>
                  <a:pt x="1535" y="131"/>
                  <a:pt x="1543" y="14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83" name="Freeform 46"/>
          <p:cNvSpPr>
            <a:spLocks/>
          </p:cNvSpPr>
          <p:nvPr/>
        </p:nvSpPr>
        <p:spPr bwMode="auto">
          <a:xfrm>
            <a:off x="6026150" y="4129088"/>
            <a:ext cx="2447925" cy="369887"/>
          </a:xfrm>
          <a:custGeom>
            <a:avLst/>
            <a:gdLst>
              <a:gd name="T0" fmla="*/ 0 w 1543"/>
              <a:gd name="T1" fmla="*/ 2147483647 h 233"/>
              <a:gd name="T2" fmla="*/ 2147483647 w 1543"/>
              <a:gd name="T3" fmla="*/ 2147483647 h 233"/>
              <a:gd name="T4" fmla="*/ 2147483647 w 1543"/>
              <a:gd name="T5" fmla="*/ 2147483647 h 233"/>
              <a:gd name="T6" fmla="*/ 2147483647 w 1543"/>
              <a:gd name="T7" fmla="*/ 2147483647 h 233"/>
              <a:gd name="T8" fmla="*/ 2147483647 w 1543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3"/>
              <a:gd name="T16" fmla="*/ 0 h 233"/>
              <a:gd name="T17" fmla="*/ 1543 w 1543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3" h="233">
                <a:moveTo>
                  <a:pt x="0" y="233"/>
                </a:moveTo>
                <a:cubicBezTo>
                  <a:pt x="113" y="161"/>
                  <a:pt x="227" y="90"/>
                  <a:pt x="363" y="52"/>
                </a:cubicBezTo>
                <a:cubicBezTo>
                  <a:pt x="499" y="14"/>
                  <a:pt x="643" y="0"/>
                  <a:pt x="817" y="7"/>
                </a:cubicBezTo>
                <a:cubicBezTo>
                  <a:pt x="991" y="14"/>
                  <a:pt x="1285" y="74"/>
                  <a:pt x="1406" y="97"/>
                </a:cubicBezTo>
                <a:cubicBezTo>
                  <a:pt x="1527" y="120"/>
                  <a:pt x="1535" y="131"/>
                  <a:pt x="1543" y="14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84" name="Freeform 47"/>
          <p:cNvSpPr>
            <a:spLocks/>
          </p:cNvSpPr>
          <p:nvPr/>
        </p:nvSpPr>
        <p:spPr bwMode="auto">
          <a:xfrm>
            <a:off x="6026150" y="3744913"/>
            <a:ext cx="2447925" cy="369887"/>
          </a:xfrm>
          <a:custGeom>
            <a:avLst/>
            <a:gdLst>
              <a:gd name="T0" fmla="*/ 0 w 1543"/>
              <a:gd name="T1" fmla="*/ 2147483647 h 233"/>
              <a:gd name="T2" fmla="*/ 2147483647 w 1543"/>
              <a:gd name="T3" fmla="*/ 2147483647 h 233"/>
              <a:gd name="T4" fmla="*/ 2147483647 w 1543"/>
              <a:gd name="T5" fmla="*/ 2147483647 h 233"/>
              <a:gd name="T6" fmla="*/ 2147483647 w 1543"/>
              <a:gd name="T7" fmla="*/ 2147483647 h 233"/>
              <a:gd name="T8" fmla="*/ 2147483647 w 1543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3"/>
              <a:gd name="T16" fmla="*/ 0 h 233"/>
              <a:gd name="T17" fmla="*/ 1543 w 1543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3" h="233">
                <a:moveTo>
                  <a:pt x="0" y="233"/>
                </a:moveTo>
                <a:cubicBezTo>
                  <a:pt x="113" y="161"/>
                  <a:pt x="227" y="90"/>
                  <a:pt x="363" y="52"/>
                </a:cubicBezTo>
                <a:cubicBezTo>
                  <a:pt x="499" y="14"/>
                  <a:pt x="643" y="0"/>
                  <a:pt x="817" y="7"/>
                </a:cubicBezTo>
                <a:cubicBezTo>
                  <a:pt x="991" y="14"/>
                  <a:pt x="1285" y="74"/>
                  <a:pt x="1406" y="97"/>
                </a:cubicBezTo>
                <a:cubicBezTo>
                  <a:pt x="1527" y="120"/>
                  <a:pt x="1535" y="131"/>
                  <a:pt x="1543" y="143"/>
                </a:cubicBezTo>
              </a:path>
            </a:pathLst>
          </a:cu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8685" name="Group 48"/>
          <p:cNvGrpSpPr>
            <a:grpSpLocks/>
          </p:cNvGrpSpPr>
          <p:nvPr/>
        </p:nvGrpSpPr>
        <p:grpSpPr bwMode="auto">
          <a:xfrm rot="691013">
            <a:off x="7966075" y="3481388"/>
            <a:ext cx="534988" cy="274637"/>
            <a:chOff x="715" y="2758"/>
            <a:chExt cx="337" cy="173"/>
          </a:xfrm>
        </p:grpSpPr>
        <p:sp>
          <p:nvSpPr>
            <p:cNvPr id="28694" name="Rectangle 49"/>
            <p:cNvSpPr>
              <a:spLocks noChangeArrowheads="1"/>
            </p:cNvSpPr>
            <p:nvPr/>
          </p:nvSpPr>
          <p:spPr bwMode="auto">
            <a:xfrm>
              <a:off x="734" y="2893"/>
              <a:ext cx="215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8695" name="Text Box 50"/>
            <p:cNvSpPr txBox="1">
              <a:spLocks noChangeArrowheads="1"/>
            </p:cNvSpPr>
            <p:nvPr/>
          </p:nvSpPr>
          <p:spPr bwMode="auto">
            <a:xfrm>
              <a:off x="715" y="2758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7" tIns="45700" rIns="91397" bIns="457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200">
                  <a:latin typeface="Verdana" pitchFamily="34" charset="0"/>
                </a:rPr>
                <a:t>Mc</a:t>
              </a:r>
            </a:p>
          </p:txBody>
        </p:sp>
      </p:grpSp>
      <p:sp>
        <p:nvSpPr>
          <p:cNvPr id="28686" name="Line 51"/>
          <p:cNvSpPr>
            <a:spLocks noChangeShapeType="1"/>
          </p:cNvSpPr>
          <p:nvPr/>
        </p:nvSpPr>
        <p:spPr bwMode="auto">
          <a:xfrm flipV="1">
            <a:off x="6442075" y="3635375"/>
            <a:ext cx="887413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8687" name="Rectangle 52"/>
          <p:cNvSpPr>
            <a:spLocks noChangeArrowheads="1"/>
          </p:cNvSpPr>
          <p:nvPr/>
        </p:nvSpPr>
        <p:spPr bwMode="auto">
          <a:xfrm rot="-1883184">
            <a:off x="6061075" y="4108450"/>
            <a:ext cx="388938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700" rIns="91397" bIns="45700" anchor="ctr"/>
          <a:lstStyle/>
          <a:p>
            <a:pPr algn="ctr"/>
            <a:r>
              <a:rPr lang="sv-SE" sz="1400">
                <a:latin typeface="Verdana" pitchFamily="34" charset="0"/>
              </a:rPr>
              <a:t>Bil</a:t>
            </a:r>
          </a:p>
        </p:txBody>
      </p:sp>
      <p:sp>
        <p:nvSpPr>
          <p:cNvPr id="28688" name="Line 53"/>
          <p:cNvSpPr>
            <a:spLocks noChangeShapeType="1"/>
          </p:cNvSpPr>
          <p:nvPr/>
        </p:nvSpPr>
        <p:spPr bwMode="auto">
          <a:xfrm flipH="1" flipV="1">
            <a:off x="7608888" y="3587750"/>
            <a:ext cx="3603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8689" name="Rectangle 54"/>
          <p:cNvSpPr>
            <a:spLocks noChangeArrowheads="1"/>
          </p:cNvSpPr>
          <p:nvPr/>
        </p:nvSpPr>
        <p:spPr bwMode="auto">
          <a:xfrm>
            <a:off x="8443913" y="3348038"/>
            <a:ext cx="142875" cy="1150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28690" name="Rectangle 55"/>
          <p:cNvSpPr>
            <a:spLocks noChangeArrowheads="1"/>
          </p:cNvSpPr>
          <p:nvPr/>
        </p:nvSpPr>
        <p:spPr bwMode="auto">
          <a:xfrm>
            <a:off x="5905500" y="3563938"/>
            <a:ext cx="142875" cy="1150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28691" name="Text Box 56"/>
          <p:cNvSpPr txBox="1">
            <a:spLocks noChangeArrowheads="1"/>
          </p:cNvSpPr>
          <p:nvPr/>
        </p:nvSpPr>
        <p:spPr bwMode="auto">
          <a:xfrm>
            <a:off x="4954588" y="371475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4 %</a:t>
            </a:r>
          </a:p>
        </p:txBody>
      </p:sp>
      <p:sp>
        <p:nvSpPr>
          <p:cNvPr id="57" name="Rubrik 1"/>
          <p:cNvSpPr txBox="1">
            <a:spLocks/>
          </p:cNvSpPr>
          <p:nvPr/>
        </p:nvSpPr>
        <p:spPr>
          <a:xfrm>
            <a:off x="714375" y="428625"/>
            <a:ext cx="7929563" cy="10366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sv-SE" sz="2000" dirty="0">
                <a:ea typeface="+mj-ea"/>
                <a:cs typeface="Arial" charset="0"/>
              </a:rPr>
              <a:t>Händelseförlopp i mötesrelaterade dödsolyckor med motorcyklar 2000-2007 (46 olyckor)</a:t>
            </a:r>
          </a:p>
        </p:txBody>
      </p:sp>
      <p:sp>
        <p:nvSpPr>
          <p:cNvPr id="28693" name="Text Box 2"/>
          <p:cNvSpPr txBox="1">
            <a:spLocks noChangeArrowheads="1"/>
          </p:cNvSpPr>
          <p:nvPr/>
        </p:nvSpPr>
        <p:spPr bwMode="auto">
          <a:xfrm>
            <a:off x="0" y="5487988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I 8 av 10 mötesolyckor kom motorcykeln över i mötande körfält.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255838" y="390525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80 %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361113" y="390525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Verdana" pitchFamily="34" charset="0"/>
              </a:rPr>
              <a:t>20 %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830263" y="2357438"/>
            <a:ext cx="3597275" cy="1190625"/>
            <a:chOff x="522" y="1820"/>
            <a:chExt cx="2267" cy="750"/>
          </a:xfrm>
        </p:grpSpPr>
        <p:sp>
          <p:nvSpPr>
            <p:cNvPr id="29716" name="Line 6"/>
            <p:cNvSpPr>
              <a:spLocks noChangeAspect="1" noChangeShapeType="1"/>
            </p:cNvSpPr>
            <p:nvPr/>
          </p:nvSpPr>
          <p:spPr bwMode="auto">
            <a:xfrm>
              <a:off x="522" y="2568"/>
              <a:ext cx="2265" cy="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17" name="Line 7"/>
            <p:cNvSpPr>
              <a:spLocks noChangeAspect="1" noChangeShapeType="1"/>
            </p:cNvSpPr>
            <p:nvPr/>
          </p:nvSpPr>
          <p:spPr bwMode="auto">
            <a:xfrm>
              <a:off x="522" y="1820"/>
              <a:ext cx="2265" cy="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18" name="Line 8"/>
            <p:cNvSpPr>
              <a:spLocks noChangeAspect="1" noChangeShapeType="1"/>
            </p:cNvSpPr>
            <p:nvPr/>
          </p:nvSpPr>
          <p:spPr bwMode="auto">
            <a:xfrm>
              <a:off x="524" y="2547"/>
              <a:ext cx="2265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19" name="Line 9"/>
            <p:cNvSpPr>
              <a:spLocks noChangeAspect="1" noChangeShapeType="1"/>
            </p:cNvSpPr>
            <p:nvPr/>
          </p:nvSpPr>
          <p:spPr bwMode="auto">
            <a:xfrm>
              <a:off x="524" y="1841"/>
              <a:ext cx="2265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20" name="Line 10"/>
            <p:cNvSpPr>
              <a:spLocks noChangeAspect="1" noChangeShapeType="1"/>
            </p:cNvSpPr>
            <p:nvPr/>
          </p:nvSpPr>
          <p:spPr bwMode="auto">
            <a:xfrm>
              <a:off x="524" y="2204"/>
              <a:ext cx="226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21" name="Rectangle 11"/>
            <p:cNvSpPr>
              <a:spLocks noChangeAspect="1" noChangeArrowheads="1"/>
            </p:cNvSpPr>
            <p:nvPr/>
          </p:nvSpPr>
          <p:spPr bwMode="auto">
            <a:xfrm>
              <a:off x="2352" y="1972"/>
              <a:ext cx="369" cy="1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9722" name="Rectangle 12"/>
            <p:cNvSpPr>
              <a:spLocks noChangeAspect="1" noChangeArrowheads="1"/>
            </p:cNvSpPr>
            <p:nvPr/>
          </p:nvSpPr>
          <p:spPr bwMode="auto">
            <a:xfrm>
              <a:off x="570" y="2376"/>
              <a:ext cx="324" cy="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9723" name="Text Box 13"/>
            <p:cNvSpPr txBox="1">
              <a:spLocks noChangeAspect="1" noChangeArrowheads="1"/>
            </p:cNvSpPr>
            <p:nvPr/>
          </p:nvSpPr>
          <p:spPr bwMode="auto">
            <a:xfrm>
              <a:off x="542" y="2172"/>
              <a:ext cx="5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7" tIns="45700" rIns="91397" bIns="457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200">
                  <a:latin typeface="Verdana" pitchFamily="34" charset="0"/>
                </a:rPr>
                <a:t>Mc</a:t>
              </a:r>
            </a:p>
          </p:txBody>
        </p:sp>
        <p:sp>
          <p:nvSpPr>
            <p:cNvPr id="29724" name="Line 14"/>
            <p:cNvSpPr>
              <a:spLocks noChangeAspect="1" noChangeShapeType="1"/>
            </p:cNvSpPr>
            <p:nvPr/>
          </p:nvSpPr>
          <p:spPr bwMode="auto">
            <a:xfrm flipH="1">
              <a:off x="1732" y="2070"/>
              <a:ext cx="6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25" name="Rectangle 15"/>
            <p:cNvSpPr>
              <a:spLocks noChangeAspect="1" noChangeArrowheads="1"/>
            </p:cNvSpPr>
            <p:nvPr/>
          </p:nvSpPr>
          <p:spPr bwMode="auto">
            <a:xfrm>
              <a:off x="1326" y="2318"/>
              <a:ext cx="369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9726" name="Freeform 16"/>
            <p:cNvSpPr>
              <a:spLocks noChangeAspect="1"/>
            </p:cNvSpPr>
            <p:nvPr/>
          </p:nvSpPr>
          <p:spPr bwMode="auto">
            <a:xfrm>
              <a:off x="892" y="2127"/>
              <a:ext cx="616" cy="273"/>
            </a:xfrm>
            <a:custGeom>
              <a:avLst/>
              <a:gdLst>
                <a:gd name="T0" fmla="*/ 0 w 409"/>
                <a:gd name="T1" fmla="*/ 195848 h 181"/>
                <a:gd name="T2" fmla="*/ 143554 w 409"/>
                <a:gd name="T3" fmla="*/ 146968 h 181"/>
                <a:gd name="T4" fmla="*/ 288118 w 409"/>
                <a:gd name="T5" fmla="*/ 48882 h 181"/>
                <a:gd name="T6" fmla="*/ 432096 w 409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81"/>
                <a:gd name="T14" fmla="*/ 409 w 409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81">
                  <a:moveTo>
                    <a:pt x="0" y="181"/>
                  </a:moveTo>
                  <a:cubicBezTo>
                    <a:pt x="45" y="170"/>
                    <a:pt x="91" y="159"/>
                    <a:pt x="136" y="136"/>
                  </a:cubicBezTo>
                  <a:cubicBezTo>
                    <a:pt x="181" y="113"/>
                    <a:pt x="227" y="68"/>
                    <a:pt x="273" y="45"/>
                  </a:cubicBezTo>
                  <a:cubicBezTo>
                    <a:pt x="319" y="22"/>
                    <a:pt x="379" y="7"/>
                    <a:pt x="40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27" name="Line 17"/>
            <p:cNvSpPr>
              <a:spLocks noChangeAspect="1" noChangeShapeType="1"/>
            </p:cNvSpPr>
            <p:nvPr/>
          </p:nvSpPr>
          <p:spPr bwMode="auto">
            <a:xfrm>
              <a:off x="1695" y="2400"/>
              <a:ext cx="5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9701" name="Group 18"/>
          <p:cNvGrpSpPr>
            <a:grpSpLocks noChangeAspect="1"/>
          </p:cNvGrpSpPr>
          <p:nvPr/>
        </p:nvGrpSpPr>
        <p:grpSpPr bwMode="auto">
          <a:xfrm>
            <a:off x="5003800" y="2359025"/>
            <a:ext cx="3598863" cy="1196975"/>
            <a:chOff x="3780" y="2946"/>
            <a:chExt cx="1504" cy="500"/>
          </a:xfrm>
        </p:grpSpPr>
        <p:sp>
          <p:nvSpPr>
            <p:cNvPr id="29704" name="Line 19"/>
            <p:cNvSpPr>
              <a:spLocks noChangeAspect="1" noChangeShapeType="1"/>
            </p:cNvSpPr>
            <p:nvPr/>
          </p:nvSpPr>
          <p:spPr bwMode="auto">
            <a:xfrm>
              <a:off x="3780" y="3445"/>
              <a:ext cx="1504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05" name="Line 20"/>
            <p:cNvSpPr>
              <a:spLocks noChangeAspect="1" noChangeShapeType="1"/>
            </p:cNvSpPr>
            <p:nvPr/>
          </p:nvSpPr>
          <p:spPr bwMode="auto">
            <a:xfrm>
              <a:off x="3780" y="2946"/>
              <a:ext cx="1504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06" name="Line 21"/>
            <p:cNvSpPr>
              <a:spLocks noChangeAspect="1" noChangeShapeType="1"/>
            </p:cNvSpPr>
            <p:nvPr/>
          </p:nvSpPr>
          <p:spPr bwMode="auto">
            <a:xfrm>
              <a:off x="3780" y="3429"/>
              <a:ext cx="15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07" name="Line 22"/>
            <p:cNvSpPr>
              <a:spLocks noChangeAspect="1" noChangeShapeType="1"/>
            </p:cNvSpPr>
            <p:nvPr/>
          </p:nvSpPr>
          <p:spPr bwMode="auto">
            <a:xfrm>
              <a:off x="3780" y="2960"/>
              <a:ext cx="15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08" name="Line 23"/>
            <p:cNvSpPr>
              <a:spLocks noChangeAspect="1" noChangeShapeType="1"/>
            </p:cNvSpPr>
            <p:nvPr/>
          </p:nvSpPr>
          <p:spPr bwMode="auto">
            <a:xfrm>
              <a:off x="3780" y="3201"/>
              <a:ext cx="15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09" name="Rectangle 24"/>
            <p:cNvSpPr>
              <a:spLocks noChangeAspect="1" noChangeArrowheads="1"/>
            </p:cNvSpPr>
            <p:nvPr/>
          </p:nvSpPr>
          <p:spPr bwMode="auto">
            <a:xfrm>
              <a:off x="4449" y="3278"/>
              <a:ext cx="245" cy="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9710" name="Rectangle 25"/>
            <p:cNvSpPr>
              <a:spLocks noChangeAspect="1" noChangeArrowheads="1"/>
            </p:cNvSpPr>
            <p:nvPr/>
          </p:nvSpPr>
          <p:spPr bwMode="auto">
            <a:xfrm>
              <a:off x="4925" y="3097"/>
              <a:ext cx="215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9711" name="Text Box 26"/>
            <p:cNvSpPr txBox="1">
              <a:spLocks noChangeAspect="1" noChangeArrowheads="1"/>
            </p:cNvSpPr>
            <p:nvPr/>
          </p:nvSpPr>
          <p:spPr bwMode="auto">
            <a:xfrm>
              <a:off x="4902" y="2960"/>
              <a:ext cx="3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7" tIns="45700" rIns="91397" bIns="457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200">
                  <a:latin typeface="Verdana" pitchFamily="34" charset="0"/>
                </a:rPr>
                <a:t>Mc</a:t>
              </a:r>
            </a:p>
          </p:txBody>
        </p:sp>
        <p:sp>
          <p:nvSpPr>
            <p:cNvPr id="29712" name="Rectangle 27"/>
            <p:cNvSpPr>
              <a:spLocks noChangeAspect="1" noChangeArrowheads="1"/>
            </p:cNvSpPr>
            <p:nvPr/>
          </p:nvSpPr>
          <p:spPr bwMode="auto">
            <a:xfrm>
              <a:off x="3860" y="3278"/>
              <a:ext cx="245" cy="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7" tIns="45700" rIns="91397" bIns="45700" anchor="ctr"/>
            <a:lstStyle/>
            <a:p>
              <a:pPr algn="ctr"/>
              <a:r>
                <a:rPr lang="sv-SE" sz="1400">
                  <a:latin typeface="Verdana" pitchFamily="34" charset="0"/>
                </a:rPr>
                <a:t>Bil</a:t>
              </a:r>
            </a:p>
          </p:txBody>
        </p:sp>
        <p:sp>
          <p:nvSpPr>
            <p:cNvPr id="29713" name="Freeform 28"/>
            <p:cNvSpPr>
              <a:spLocks noChangeAspect="1"/>
            </p:cNvSpPr>
            <p:nvPr/>
          </p:nvSpPr>
          <p:spPr bwMode="auto">
            <a:xfrm>
              <a:off x="4105" y="3150"/>
              <a:ext cx="409" cy="181"/>
            </a:xfrm>
            <a:custGeom>
              <a:avLst/>
              <a:gdLst>
                <a:gd name="T0" fmla="*/ 0 w 409"/>
                <a:gd name="T1" fmla="*/ 181 h 181"/>
                <a:gd name="T2" fmla="*/ 136 w 409"/>
                <a:gd name="T3" fmla="*/ 136 h 181"/>
                <a:gd name="T4" fmla="*/ 273 w 409"/>
                <a:gd name="T5" fmla="*/ 45 h 181"/>
                <a:gd name="T6" fmla="*/ 409 w 409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81"/>
                <a:gd name="T14" fmla="*/ 409 w 409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81">
                  <a:moveTo>
                    <a:pt x="0" y="181"/>
                  </a:moveTo>
                  <a:cubicBezTo>
                    <a:pt x="45" y="170"/>
                    <a:pt x="91" y="159"/>
                    <a:pt x="136" y="136"/>
                  </a:cubicBezTo>
                  <a:cubicBezTo>
                    <a:pt x="181" y="113"/>
                    <a:pt x="227" y="68"/>
                    <a:pt x="273" y="45"/>
                  </a:cubicBezTo>
                  <a:cubicBezTo>
                    <a:pt x="319" y="22"/>
                    <a:pt x="379" y="7"/>
                    <a:pt x="40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14" name="Line 29"/>
            <p:cNvSpPr>
              <a:spLocks noChangeAspect="1" noChangeShapeType="1"/>
            </p:cNvSpPr>
            <p:nvPr/>
          </p:nvSpPr>
          <p:spPr bwMode="auto">
            <a:xfrm>
              <a:off x="4694" y="3331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15" name="Line 30"/>
            <p:cNvSpPr>
              <a:spLocks noChangeAspect="1" noChangeShapeType="1"/>
            </p:cNvSpPr>
            <p:nvPr/>
          </p:nvSpPr>
          <p:spPr bwMode="auto">
            <a:xfrm flipH="1">
              <a:off x="4604" y="3113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3" name="Rubrik 1"/>
          <p:cNvSpPr txBox="1">
            <a:spLocks/>
          </p:cNvSpPr>
          <p:nvPr/>
        </p:nvSpPr>
        <p:spPr>
          <a:xfrm>
            <a:off x="714375" y="428625"/>
            <a:ext cx="8143875" cy="10366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sv-SE" sz="2000" dirty="0">
                <a:ea typeface="+mj-ea"/>
                <a:cs typeface="Arial" charset="0"/>
              </a:rPr>
              <a:t>Händelseförlopp i omkörningsrelaterade dödsolyckor med motorcyklar 2000-2007 (13 olyckor)</a:t>
            </a:r>
          </a:p>
        </p:txBody>
      </p:sp>
      <p:sp>
        <p:nvSpPr>
          <p:cNvPr id="29703" name="Text Box 2"/>
          <p:cNvSpPr txBox="1">
            <a:spLocks noChangeArrowheads="1"/>
          </p:cNvSpPr>
          <p:nvPr/>
        </p:nvSpPr>
        <p:spPr bwMode="auto">
          <a:xfrm>
            <a:off x="0" y="541655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I 8 av 10 omkörningsolyckor stod motorcykeln för omkörningen.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Utbetalda trafikskadekostnaderna samt antal trafikskador i trafikförsäkringen, för mc och moped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357688" y="5867400"/>
            <a:ext cx="4752975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10" tIns="37856" rIns="75710" bIns="378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300"/>
              <a:t>Källa: </a:t>
            </a:r>
            <a:r>
              <a:rPr lang="sv-SE" sz="1200">
                <a:cs typeface="Arial" charset="0"/>
              </a:rPr>
              <a:t>Försäkringsförbundet</a:t>
            </a:r>
            <a:endParaRPr lang="sv-SE" sz="1300"/>
          </a:p>
        </p:txBody>
      </p:sp>
      <p:sp>
        <p:nvSpPr>
          <p:cNvPr id="30725" name="textruta 5"/>
          <p:cNvSpPr txBox="1">
            <a:spLocks noChangeArrowheads="1"/>
          </p:cNvSpPr>
          <p:nvPr/>
        </p:nvSpPr>
        <p:spPr bwMode="auto">
          <a:xfrm>
            <a:off x="285750" y="3071813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1200" b="1"/>
              <a:t>kkr</a:t>
            </a:r>
          </a:p>
        </p:txBody>
      </p:sp>
      <p:sp>
        <p:nvSpPr>
          <p:cNvPr id="30726" name="textruta 6"/>
          <p:cNvSpPr txBox="1">
            <a:spLocks noChangeArrowheads="1"/>
          </p:cNvSpPr>
          <p:nvPr/>
        </p:nvSpPr>
        <p:spPr bwMode="auto">
          <a:xfrm>
            <a:off x="8215313" y="3143250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/>
              <a:t>Antal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072438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Omkomna och svårt skadade motorcyklister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under de senaste 5 åren per län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/>
        </p:nvGraphicFramePr>
        <p:xfrm>
          <a:off x="642910" y="1214422"/>
          <a:ext cx="7653593" cy="489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endParaRPr lang="sv-SE" smtClean="0">
              <a:latin typeface="Arial" charset="0"/>
              <a:cs typeface="Arial" charset="0"/>
            </a:endParaRPr>
          </a:p>
        </p:txBody>
      </p:sp>
      <p:sp>
        <p:nvSpPr>
          <p:cNvPr id="32771" name="Platshållare för innehåll 6"/>
          <p:cNvSpPr>
            <a:spLocks noGrp="1"/>
          </p:cNvSpPr>
          <p:nvPr>
            <p:ph idx="1"/>
          </p:nvPr>
        </p:nvSpPr>
        <p:spPr>
          <a:xfrm>
            <a:off x="714375" y="1571625"/>
            <a:ext cx="7632700" cy="4248150"/>
          </a:xfrm>
        </p:spPr>
        <p:txBody>
          <a:bodyPr/>
          <a:lstStyle/>
          <a:p>
            <a:pPr algn="ctr">
              <a:spcBef>
                <a:spcPts val="438"/>
              </a:spcBef>
              <a:spcAft>
                <a:spcPct val="0"/>
              </a:spcAft>
            </a:pPr>
            <a:endParaRPr lang="sv-SE" sz="5400" smtClean="0">
              <a:latin typeface="Arial" charset="0"/>
              <a:cs typeface="Arial" charset="0"/>
            </a:endParaRPr>
          </a:p>
          <a:p>
            <a:pPr algn="ctr">
              <a:spcBef>
                <a:spcPts val="438"/>
              </a:spcBef>
              <a:spcAft>
                <a:spcPct val="0"/>
              </a:spcAft>
            </a:pPr>
            <a:r>
              <a:rPr lang="sv-SE" sz="5400" smtClean="0">
                <a:latin typeface="Arial" charset="0"/>
                <a:cs typeface="Arial" charset="0"/>
              </a:rPr>
              <a:t>Mc – fordon</a:t>
            </a:r>
          </a:p>
          <a:p>
            <a:pPr>
              <a:spcBef>
                <a:spcPts val="438"/>
              </a:spcBef>
              <a:spcAft>
                <a:spcPct val="0"/>
              </a:spcAft>
            </a:pPr>
            <a:endParaRPr lang="sv-S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Mc-klasser och modeller inblandade i dödsolyckor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73038" y="1277938"/>
          <a:ext cx="8793707" cy="1169844"/>
        </p:xfrm>
        <a:graphic>
          <a:graphicData uri="http://schemas.openxmlformats.org/drawingml/2006/table">
            <a:tbl>
              <a:tblPr/>
              <a:tblGrid>
                <a:gridCol w="487591"/>
                <a:gridCol w="643622"/>
                <a:gridCol w="329124"/>
                <a:gridCol w="516847"/>
                <a:gridCol w="694817"/>
                <a:gridCol w="329124"/>
                <a:gridCol w="477839"/>
                <a:gridCol w="614365"/>
                <a:gridCol w="329124"/>
                <a:gridCol w="487591"/>
                <a:gridCol w="563168"/>
                <a:gridCol w="329124"/>
                <a:gridCol w="487591"/>
                <a:gridCol w="665563"/>
                <a:gridCol w="329124"/>
                <a:gridCol w="477839"/>
                <a:gridCol w="694817"/>
                <a:gridCol w="336437"/>
              </a:tblGrid>
              <a:tr h="239800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STREET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7111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11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2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Standard / </a:t>
                      </a:r>
                      <a:r>
                        <a:rPr lang="sv-SE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Naked</a:t>
                      </a:r>
                      <a:endParaRPr lang="sv-SE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Custom</a:t>
                      </a:r>
                      <a:endParaRPr lang="sv-SE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Touring</a:t>
                      </a:r>
                      <a:endParaRPr lang="sv-SE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Sporttouring</a:t>
                      </a:r>
                      <a:endParaRPr lang="sv-SE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Supersport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Scooter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92" name="Picture 4" descr="bike_stand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1528763"/>
            <a:ext cx="13033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3" name="Picture 5" descr="bike_crui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50" y="1557338"/>
            <a:ext cx="1254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" name="Picture 7" descr="bike_tou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250" y="1571625"/>
            <a:ext cx="1192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" name="Picture 3" descr="bike_sporttour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4550" y="1571625"/>
            <a:ext cx="1214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6" name="Picture 4" descr="bike_supersport"/>
          <p:cNvPicPr>
            <a:picLocks noChangeAspect="1" noChangeArrowheads="1"/>
          </p:cNvPicPr>
          <p:nvPr/>
        </p:nvPicPr>
        <p:blipFill>
          <a:blip r:embed="rId6" cstate="print"/>
          <a:srcRect b="5333"/>
          <a:stretch>
            <a:fillRect/>
          </a:stretch>
        </p:blipFill>
        <p:spPr bwMode="auto">
          <a:xfrm>
            <a:off x="6065838" y="1568450"/>
            <a:ext cx="12906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7" name="Picture 5" descr="bike_scoo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3025" y="1644650"/>
            <a:ext cx="1090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 11"/>
          <p:cNvGraphicFramePr>
            <a:graphicFrameLocks noGrp="1"/>
          </p:cNvGraphicFramePr>
          <p:nvPr/>
        </p:nvGraphicFramePr>
        <p:xfrm>
          <a:off x="171450" y="2466975"/>
          <a:ext cx="8801101" cy="3668986"/>
        </p:xfrm>
        <a:graphic>
          <a:graphicData uri="http://schemas.openxmlformats.org/drawingml/2006/table">
            <a:tbl>
              <a:tblPr/>
              <a:tblGrid>
                <a:gridCol w="486921"/>
                <a:gridCol w="642736"/>
                <a:gridCol w="331107"/>
                <a:gridCol w="516136"/>
                <a:gridCol w="693862"/>
                <a:gridCol w="331107"/>
                <a:gridCol w="477183"/>
                <a:gridCol w="613520"/>
                <a:gridCol w="331107"/>
                <a:gridCol w="486921"/>
                <a:gridCol w="564828"/>
                <a:gridCol w="331107"/>
                <a:gridCol w="486921"/>
                <a:gridCol w="664648"/>
                <a:gridCol w="331107"/>
                <a:gridCol w="477183"/>
                <a:gridCol w="693862"/>
                <a:gridCol w="340845"/>
              </a:tblGrid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Aurora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okänt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BMW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1100 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Ducati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RSV 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Derbi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Boulevard 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BMW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100 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Sportster 883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 1500 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 1000 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Ducati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SS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Runner 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FXLR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 500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VFR 750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Ducati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916 biposto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Spacy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 500 Sport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FLSTCI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FJR 1300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VFR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Ducati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Kymco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Movie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14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 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okänt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VTR 1000 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CBR 600 RR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Kymco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Movie 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FXDX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CBR 1100 XX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CBR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900 RR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125R SE02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 900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FLSTFIA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Skorpion 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CBR 1000 RR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 1300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FXDCI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ZX 600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GSF 650 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FXS 1200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ZXR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750 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FLSTC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ZX 7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1100 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FXST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ZX 900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1400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VT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ZX 9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Triumph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Boneville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VF 1100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ZX 10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Triumph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Speed triple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VN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ZX 12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XJ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VN 1500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RGV 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FZS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400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XJ 900 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 650 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600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XJR 1300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VL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 600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Triumph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sv-SE" sz="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hunderbird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750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Triumph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Speedmaster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 1000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XVS 650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1000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ZV 1100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1100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 1100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GSX 1300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XVS 1100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 1600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YZF 1000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 1700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Kymco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Hipster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TZR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394" name="Rektangel 13"/>
          <p:cNvSpPr>
            <a:spLocks noChangeArrowheads="1"/>
          </p:cNvSpPr>
          <p:nvPr/>
        </p:nvSpPr>
        <p:spPr bwMode="auto">
          <a:xfrm>
            <a:off x="8955088" y="2266950"/>
            <a:ext cx="130175" cy="512763"/>
          </a:xfrm>
          <a:prstGeom prst="rect">
            <a:avLst/>
          </a:prstGeom>
          <a:solidFill>
            <a:schemeClr val="bg1"/>
          </a:solidFill>
          <a:ln w="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4395" name="Rektangel 22"/>
          <p:cNvSpPr>
            <a:spLocks noChangeArrowheads="1"/>
          </p:cNvSpPr>
          <p:nvPr/>
        </p:nvSpPr>
        <p:spPr bwMode="auto">
          <a:xfrm>
            <a:off x="8964613" y="2679700"/>
            <a:ext cx="130175" cy="512763"/>
          </a:xfrm>
          <a:prstGeom prst="rect">
            <a:avLst/>
          </a:prstGeom>
          <a:solidFill>
            <a:schemeClr val="bg1"/>
          </a:solidFill>
          <a:ln w="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4396" name="Rektangel 23"/>
          <p:cNvSpPr>
            <a:spLocks noChangeArrowheads="1"/>
          </p:cNvSpPr>
          <p:nvPr/>
        </p:nvSpPr>
        <p:spPr bwMode="auto">
          <a:xfrm>
            <a:off x="8964613" y="5611813"/>
            <a:ext cx="130175" cy="512762"/>
          </a:xfrm>
          <a:prstGeom prst="rect">
            <a:avLst/>
          </a:prstGeom>
          <a:solidFill>
            <a:schemeClr val="bg1"/>
          </a:solidFill>
          <a:ln w="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4397" name="Rektangel 24"/>
          <p:cNvSpPr>
            <a:spLocks noChangeArrowheads="1"/>
          </p:cNvSpPr>
          <p:nvPr/>
        </p:nvSpPr>
        <p:spPr bwMode="auto">
          <a:xfrm>
            <a:off x="8953500" y="1254125"/>
            <a:ext cx="131763" cy="512763"/>
          </a:xfrm>
          <a:prstGeom prst="rect">
            <a:avLst/>
          </a:prstGeom>
          <a:solidFill>
            <a:schemeClr val="bg1"/>
          </a:solidFill>
          <a:ln w="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cxnSp>
        <p:nvCxnSpPr>
          <p:cNvPr id="17" name="Rak 16"/>
          <p:cNvCxnSpPr>
            <a:endCxn id="34396" idx="1"/>
          </p:cNvCxnSpPr>
          <p:nvPr/>
        </p:nvCxnSpPr>
        <p:spPr>
          <a:xfrm rot="16200000" flipH="1">
            <a:off x="6662738" y="3565525"/>
            <a:ext cx="4598987" cy="47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99" name="Rektangel 28"/>
          <p:cNvSpPr>
            <a:spLocks noChangeArrowheads="1"/>
          </p:cNvSpPr>
          <p:nvPr/>
        </p:nvSpPr>
        <p:spPr bwMode="auto">
          <a:xfrm>
            <a:off x="7626350" y="1657350"/>
            <a:ext cx="131763" cy="512763"/>
          </a:xfrm>
          <a:prstGeom prst="rect">
            <a:avLst/>
          </a:prstGeom>
          <a:solidFill>
            <a:schemeClr val="bg1"/>
          </a:solidFill>
          <a:ln w="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cxnSp>
        <p:nvCxnSpPr>
          <p:cNvPr id="19" name="Rak 18"/>
          <p:cNvCxnSpPr/>
          <p:nvPr/>
        </p:nvCxnSpPr>
        <p:spPr>
          <a:xfrm rot="16200000" flipH="1">
            <a:off x="8637588" y="5813425"/>
            <a:ext cx="649287" cy="111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01" name="Text Box 8"/>
          <p:cNvSpPr txBox="1">
            <a:spLocks noChangeArrowheads="1"/>
          </p:cNvSpPr>
          <p:nvPr/>
        </p:nvSpPr>
        <p:spPr bwMode="auto">
          <a:xfrm>
            <a:off x="7358063" y="5681663"/>
            <a:ext cx="1643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100"/>
              <a:t>*</a:t>
            </a:r>
            <a:r>
              <a:rPr lang="sv-SE" sz="1100">
                <a:cs typeface="Arial" charset="0"/>
              </a:rPr>
              <a:t> Källa: djupstudier av olyckor</a:t>
            </a:r>
            <a:endParaRPr lang="sv-SE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533525" y="2540000"/>
          <a:ext cx="6096000" cy="2989639"/>
        </p:xfrm>
        <a:graphic>
          <a:graphicData uri="http://schemas.openxmlformats.org/drawingml/2006/table">
            <a:tbl>
              <a:tblPr/>
              <a:tblGrid>
                <a:gridCol w="537721"/>
                <a:gridCol w="510287"/>
                <a:gridCol w="370369"/>
                <a:gridCol w="614538"/>
                <a:gridCol w="493825"/>
                <a:gridCol w="362139"/>
                <a:gridCol w="537721"/>
                <a:gridCol w="839503"/>
                <a:gridCol w="370369"/>
                <a:gridCol w="537721"/>
                <a:gridCol w="551438"/>
                <a:gridCol w="370369"/>
              </a:tblGrid>
              <a:tr h="16416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OFFROAD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248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Oreg.</a:t>
                      </a:r>
                      <a:r>
                        <a:rPr lang="sv-SE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</a:t>
                      </a:r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ross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Supermoto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 /</a:t>
                      </a:r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off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Reg. enduro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Aprilia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SXV 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Aprilia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Pegaso 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XR 400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XR 100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Husqvarna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 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BMW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 650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XR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KX 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KTM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 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BMW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1200 GS ADV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Kawasaki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KDX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RM 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KTM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620 LC4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XL 600 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KTM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525 EXC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DT 125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NX 650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KTM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YZ 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XL 650 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125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XL 1000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WR 450 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KTM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ADV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 650 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Suzuki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DL 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 660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9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XTZ 660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042" name="Picture 3" descr="C:\Documents and Settings\matteo.rizzi\Skrivbord\2009-WR450F-thumb_tcm36-255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787650"/>
            <a:ext cx="12144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43" name="Picture 6" descr="bike_mul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8" y="2836863"/>
            <a:ext cx="11636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44" name="Picture 3" descr="C:\Documents and Settings\matteo.rizzi\Skrivbord\CRF450R_w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3863" y="2765425"/>
            <a:ext cx="1047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45" name="Picture 5" descr="C:\Documents and Settings\matteo.rizzi\Skrivbord\CATHZ21FCA1DVYHECAITWWRPCAJW33O2CA3U86P2CAII392ICASX4NVZCACPL3KKCAVIWDW2CAU54IKKCAA8CLAHCAVLGRMDCAFQMJ2NCAAFIAJ0CAI16P6SCAJX252WCACX69Z2CA88P0Z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5313" y="2822575"/>
            <a:ext cx="10715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46" name="Rektangel 27"/>
          <p:cNvSpPr>
            <a:spLocks noChangeArrowheads="1"/>
          </p:cNvSpPr>
          <p:nvPr/>
        </p:nvSpPr>
        <p:spPr bwMode="auto">
          <a:xfrm>
            <a:off x="7627938" y="5146675"/>
            <a:ext cx="131762" cy="512763"/>
          </a:xfrm>
          <a:prstGeom prst="rect">
            <a:avLst/>
          </a:prstGeom>
          <a:solidFill>
            <a:schemeClr val="bg1"/>
          </a:solidFill>
          <a:ln w="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cxnSp>
        <p:nvCxnSpPr>
          <p:cNvPr id="35047" name="Rak 20"/>
          <p:cNvCxnSpPr>
            <a:cxnSpLocks noChangeShapeType="1"/>
          </p:cNvCxnSpPr>
          <p:nvPr/>
        </p:nvCxnSpPr>
        <p:spPr bwMode="auto">
          <a:xfrm rot="5400000">
            <a:off x="6123782" y="4034631"/>
            <a:ext cx="2995612" cy="9525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5048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  <p:sp>
        <p:nvSpPr>
          <p:cNvPr id="35049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Mc-klasser och modeller inblandade i dödsolyckor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Antal motorcyklar i trafik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1990-2009</a:t>
            </a: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Antalet motorcyklar i trafik har fördubblats de senaste 10 åren.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500063" y="1601788"/>
          <a:ext cx="7858125" cy="3756025"/>
        </p:xfrm>
        <a:graphic>
          <a:graphicData uri="http://schemas.openxmlformats.org/presentationml/2006/ole">
            <p:oleObj spid="_x0000_s1026" name="Worksheet" r:id="rId3" imgW="9258300" imgH="36766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5143500"/>
            <a:ext cx="9144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Mer än 1 av 3 motorcyklar i dödsolyckor är en Supersport men de utgör mindre än 10% av motorcyklarna i trafik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</p:nvPr>
        </p:nvGraphicFramePr>
        <p:xfrm>
          <a:off x="714348" y="1357298"/>
          <a:ext cx="7632700" cy="37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  <p:sp>
        <p:nvSpPr>
          <p:cNvPr id="35845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Mc-klasser inblandade i dödsolyckor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2005-2009 (225 omkomna) 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5357813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Flest mc-förare omkommer på motorcyklar i supersportklassen.</a:t>
            </a:r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</p:nvPr>
        </p:nvGraphicFramePr>
        <p:xfrm>
          <a:off x="714375" y="1414308"/>
          <a:ext cx="7632700" cy="37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  <p:sp>
        <p:nvSpPr>
          <p:cNvPr id="36869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Mc-klasser inblandade i dödsolyckor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2000-2009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ubrik 1"/>
          <p:cNvSpPr>
            <a:spLocks noGrp="1"/>
          </p:cNvSpPr>
          <p:nvPr>
            <p:ph type="title"/>
          </p:nvPr>
        </p:nvSpPr>
        <p:spPr>
          <a:xfrm>
            <a:off x="714375" y="1538288"/>
            <a:ext cx="7772400" cy="1036637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Olycksreducerande effekt av ABS i alla olyckor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pic>
        <p:nvPicPr>
          <p:cNvPr id="3789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50" y="2530475"/>
            <a:ext cx="6369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14375" y="4664075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b="1"/>
              <a:t>Alla svåra och dödliga olyckor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49525" y="40544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14375" y="3140075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b="1"/>
              <a:t>Alla olyckor med personskador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625725" y="39782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3606800" y="3063875"/>
            <a:ext cx="3048000" cy="838200"/>
          </a:xfrm>
          <a:prstGeom prst="hexagon">
            <a:avLst>
              <a:gd name="adj" fmla="val 181818"/>
              <a:gd name="vf" fmla="val 115470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5006975" y="3063875"/>
            <a:ext cx="0" cy="838200"/>
          </a:xfrm>
          <a:prstGeom prst="line">
            <a:avLst/>
          </a:prstGeom>
          <a:noFill/>
          <a:ln w="73025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207000" y="3292475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37899" name="AutoShape 12"/>
          <p:cNvSpPr>
            <a:spLocks noChangeArrowheads="1"/>
          </p:cNvSpPr>
          <p:nvPr/>
        </p:nvSpPr>
        <p:spPr bwMode="auto">
          <a:xfrm>
            <a:off x="3987800" y="4511675"/>
            <a:ext cx="3429000" cy="838200"/>
          </a:xfrm>
          <a:prstGeom prst="hexagon">
            <a:avLst>
              <a:gd name="adj" fmla="val 204545"/>
              <a:gd name="vf" fmla="val 115470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5597525" y="4511675"/>
            <a:ext cx="0" cy="838200"/>
          </a:xfrm>
          <a:prstGeom prst="line">
            <a:avLst/>
          </a:prstGeom>
          <a:noFill/>
          <a:ln w="73025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5824538" y="47402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373438" y="3868738"/>
            <a:ext cx="76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6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11%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754438" y="5316538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6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17%</a:t>
            </a:r>
          </a:p>
        </p:txBody>
      </p:sp>
      <p:cxnSp>
        <p:nvCxnSpPr>
          <p:cNvPr id="18" name="Rak 17"/>
          <p:cNvCxnSpPr/>
          <p:nvPr/>
        </p:nvCxnSpPr>
        <p:spPr>
          <a:xfrm rot="5400000" flipH="1" flipV="1">
            <a:off x="3145632" y="3444081"/>
            <a:ext cx="914400" cy="1587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 flipH="1" flipV="1">
            <a:off x="3526632" y="4891881"/>
            <a:ext cx="914400" cy="1587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/>
        </p:nvSpPr>
        <p:spPr>
          <a:xfrm>
            <a:off x="2428875" y="4049713"/>
            <a:ext cx="70008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37907" name="Picture 5" descr="vägver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2625"/>
            <a:ext cx="2532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" descr="vägverket vä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7" descr="Vectura_Logotyp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-76200"/>
            <a:ext cx="4419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Picture 5" descr="vägver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835025"/>
            <a:ext cx="2532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ktangel 28"/>
          <p:cNvSpPr/>
          <p:nvPr/>
        </p:nvSpPr>
        <p:spPr>
          <a:xfrm>
            <a:off x="0" y="6096000"/>
            <a:ext cx="9144000" cy="78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ubrik 1"/>
          <p:cNvSpPr>
            <a:spLocks noGrp="1"/>
          </p:cNvSpPr>
          <p:nvPr>
            <p:ph type="title"/>
          </p:nvPr>
        </p:nvSpPr>
        <p:spPr>
          <a:xfrm>
            <a:off x="714375" y="136207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Olycksreducerande effekt av ABS i korsningsrelaterade olyckor</a:t>
            </a:r>
          </a:p>
        </p:txBody>
      </p:sp>
      <p:pic>
        <p:nvPicPr>
          <p:cNvPr id="3891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59075" y="2543175"/>
            <a:ext cx="6369050" cy="3733800"/>
          </a:xfrm>
        </p:spPr>
      </p:pic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314325" y="4424363"/>
            <a:ext cx="2757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b="1"/>
              <a:t>Alla  svåra och dödliga </a:t>
            </a:r>
            <a:r>
              <a:rPr lang="sv-SE" b="1" u="sng"/>
              <a:t>korsningsrelaterade</a:t>
            </a:r>
            <a:r>
              <a:rPr lang="sv-SE" b="1"/>
              <a:t> olyckor 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2819400" y="4132263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8918" name="Text Box 11"/>
          <p:cNvSpPr txBox="1">
            <a:spLocks noChangeArrowheads="1"/>
          </p:cNvSpPr>
          <p:nvPr/>
        </p:nvSpPr>
        <p:spPr bwMode="auto">
          <a:xfrm>
            <a:off x="142875" y="2990850"/>
            <a:ext cx="2971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b="1"/>
              <a:t>Alla  </a:t>
            </a:r>
            <a:r>
              <a:rPr lang="sv-SE" b="1" u="sng"/>
              <a:t>korsningsrelaterade</a:t>
            </a:r>
            <a:r>
              <a:rPr lang="sv-SE" b="1"/>
              <a:t> olyckor med personskador </a:t>
            </a:r>
          </a:p>
        </p:txBody>
      </p:sp>
      <p:sp>
        <p:nvSpPr>
          <p:cNvPr id="38919" name="Rectangle 18"/>
          <p:cNvSpPr>
            <a:spLocks noChangeArrowheads="1"/>
          </p:cNvSpPr>
          <p:nvPr/>
        </p:nvSpPr>
        <p:spPr bwMode="auto">
          <a:xfrm>
            <a:off x="2895600" y="4056063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8920" name="AutoShape 12"/>
          <p:cNvSpPr>
            <a:spLocks noChangeArrowheads="1"/>
          </p:cNvSpPr>
          <p:nvPr/>
        </p:nvSpPr>
        <p:spPr bwMode="auto">
          <a:xfrm>
            <a:off x="3784600" y="2989263"/>
            <a:ext cx="3454400" cy="838200"/>
          </a:xfrm>
          <a:prstGeom prst="hexagon">
            <a:avLst>
              <a:gd name="adj" fmla="val 206061"/>
              <a:gd name="vf" fmla="val 115470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38921" name="Line 13"/>
          <p:cNvSpPr>
            <a:spLocks noChangeShapeType="1"/>
          </p:cNvSpPr>
          <p:nvPr/>
        </p:nvSpPr>
        <p:spPr bwMode="auto">
          <a:xfrm>
            <a:off x="5505450" y="2989263"/>
            <a:ext cx="0" cy="838200"/>
          </a:xfrm>
          <a:prstGeom prst="line">
            <a:avLst/>
          </a:prstGeom>
          <a:noFill/>
          <a:ln w="73025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8922" name="Text Box 21"/>
          <p:cNvSpPr txBox="1">
            <a:spLocks noChangeArrowheads="1"/>
          </p:cNvSpPr>
          <p:nvPr/>
        </p:nvSpPr>
        <p:spPr bwMode="auto">
          <a:xfrm>
            <a:off x="5562600" y="32178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solidFill>
                  <a:schemeClr val="bg1"/>
                </a:solidFill>
              </a:rPr>
              <a:t>43%</a:t>
            </a:r>
          </a:p>
        </p:txBody>
      </p:sp>
      <p:grpSp>
        <p:nvGrpSpPr>
          <p:cNvPr id="38923" name="Group 23"/>
          <p:cNvGrpSpPr>
            <a:grpSpLocks/>
          </p:cNvGrpSpPr>
          <p:nvPr/>
        </p:nvGrpSpPr>
        <p:grpSpPr bwMode="auto">
          <a:xfrm>
            <a:off x="5486400" y="4437063"/>
            <a:ext cx="3200400" cy="838200"/>
            <a:chOff x="2544" y="2208"/>
            <a:chExt cx="1824" cy="528"/>
          </a:xfrm>
        </p:grpSpPr>
        <p:sp>
          <p:nvSpPr>
            <p:cNvPr id="38932" name="AutoShape 24"/>
            <p:cNvSpPr>
              <a:spLocks noChangeArrowheads="1"/>
            </p:cNvSpPr>
            <p:nvPr/>
          </p:nvSpPr>
          <p:spPr bwMode="auto">
            <a:xfrm>
              <a:off x="2544" y="2208"/>
              <a:ext cx="1824" cy="528"/>
            </a:xfrm>
            <a:prstGeom prst="hexagon">
              <a:avLst>
                <a:gd name="adj" fmla="val 172727"/>
                <a:gd name="vf" fmla="val 115470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8933" name="Line 25"/>
            <p:cNvSpPr>
              <a:spLocks noChangeShapeType="1"/>
            </p:cNvSpPr>
            <p:nvPr/>
          </p:nvSpPr>
          <p:spPr bwMode="auto">
            <a:xfrm>
              <a:off x="3456" y="2208"/>
              <a:ext cx="0" cy="528"/>
            </a:xfrm>
            <a:prstGeom prst="line">
              <a:avLst/>
            </a:prstGeom>
            <a:noFill/>
            <a:ln w="73025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8934" name="Text Box 26"/>
            <p:cNvSpPr txBox="1">
              <a:spLocks noChangeArrowheads="1"/>
            </p:cNvSpPr>
            <p:nvPr/>
          </p:nvSpPr>
          <p:spPr bwMode="auto">
            <a:xfrm>
              <a:off x="3504" y="2352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b="1">
                  <a:solidFill>
                    <a:schemeClr val="bg1"/>
                  </a:solidFill>
                </a:rPr>
                <a:t>71%</a:t>
              </a:r>
            </a:p>
          </p:txBody>
        </p: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505200" y="3875088"/>
            <a:ext cx="76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6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11%</a:t>
            </a:r>
          </a:p>
        </p:txBody>
      </p:sp>
      <p:cxnSp>
        <p:nvCxnSpPr>
          <p:cNvPr id="19" name="Rak 18"/>
          <p:cNvCxnSpPr/>
          <p:nvPr/>
        </p:nvCxnSpPr>
        <p:spPr>
          <a:xfrm rot="5400000" flipH="1" flipV="1">
            <a:off x="3277394" y="3417094"/>
            <a:ext cx="914400" cy="1588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 flipH="1" flipV="1">
            <a:off x="4953794" y="4788694"/>
            <a:ext cx="914400" cy="1588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181600" y="521335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6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42%</a:t>
            </a:r>
          </a:p>
        </p:txBody>
      </p:sp>
      <p:pic>
        <p:nvPicPr>
          <p:cNvPr id="38928" name="Picture 2" descr="vägverket vä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7" descr="Vectura_Logotyp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-76200"/>
            <a:ext cx="4419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5" descr="vägverk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835025"/>
            <a:ext cx="2532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ktangel 29"/>
          <p:cNvSpPr/>
          <p:nvPr/>
        </p:nvSpPr>
        <p:spPr>
          <a:xfrm>
            <a:off x="0" y="6096000"/>
            <a:ext cx="9144000" cy="78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innehåll 6"/>
          <p:cNvSpPr>
            <a:spLocks noGrp="1"/>
          </p:cNvSpPr>
          <p:nvPr>
            <p:ph idx="1"/>
          </p:nvPr>
        </p:nvSpPr>
        <p:spPr>
          <a:xfrm>
            <a:off x="714375" y="1571625"/>
            <a:ext cx="7632700" cy="4248150"/>
          </a:xfrm>
        </p:spPr>
        <p:txBody>
          <a:bodyPr/>
          <a:lstStyle/>
          <a:p>
            <a:pPr algn="ctr">
              <a:spcBef>
                <a:spcPts val="438"/>
              </a:spcBef>
              <a:spcAft>
                <a:spcPct val="0"/>
              </a:spcAft>
            </a:pPr>
            <a:endParaRPr lang="sv-SE" sz="5400" smtClean="0">
              <a:latin typeface="Arial" charset="0"/>
              <a:cs typeface="Arial" charset="0"/>
            </a:endParaRPr>
          </a:p>
          <a:p>
            <a:pPr algn="ctr">
              <a:spcBef>
                <a:spcPts val="438"/>
              </a:spcBef>
              <a:spcAft>
                <a:spcPct val="0"/>
              </a:spcAft>
            </a:pPr>
            <a:r>
              <a:rPr lang="sv-SE" sz="5400" smtClean="0">
                <a:latin typeface="Arial" charset="0"/>
                <a:cs typeface="Arial" charset="0"/>
              </a:rPr>
              <a:t>Mc-väg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Väghållare i dödliga och svåra 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2005-2008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6931064" cy="385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0" y="570230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7 av 10 omkommer på det statliga vägnätet.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ubrik 1"/>
          <p:cNvSpPr>
            <a:spLocks noGrp="1"/>
          </p:cNvSpPr>
          <p:nvPr>
            <p:ph type="title"/>
          </p:nvPr>
        </p:nvSpPr>
        <p:spPr>
          <a:xfrm>
            <a:off x="714375" y="392113"/>
            <a:ext cx="7772400" cy="1036637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Andel omkomna (259) och svårt skadade (1875) motorcyklister 2005-2008, per hastighetsgräns</a:t>
            </a:r>
          </a:p>
        </p:txBody>
      </p:sp>
      <p:pic>
        <p:nvPicPr>
          <p:cNvPr id="4198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395413"/>
            <a:ext cx="7227888" cy="4248150"/>
          </a:xfrm>
        </p:spPr>
      </p:pic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0" y="5643563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Flest motorcyklister omkom på 70-vägar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Krockobjekt i dödliga singelolyckor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2005-2008 (74 olyckor)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pic>
        <p:nvPicPr>
          <p:cNvPr id="4301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6225" y="1214438"/>
            <a:ext cx="6153150" cy="4214812"/>
          </a:xfrm>
        </p:spPr>
      </p:pic>
      <p:pic>
        <p:nvPicPr>
          <p:cNvPr id="43012" name="Picture 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1571625"/>
            <a:ext cx="14128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0" y="541655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Var fjärde singelolycka sker i kollision med räcke.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omkomna i kollision med alla typer av vägräcken</a:t>
            </a:r>
          </a:p>
        </p:txBody>
      </p:sp>
      <p:graphicFrame>
        <p:nvGraphicFramePr>
          <p:cNvPr id="4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714348" y="1357298"/>
          <a:ext cx="76327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0" y="5643563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Det omkommer ungefär lika många motorcyklister som personbilister i vägräcken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929563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Brister i vägbanan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(200 olyckor)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0" y="5357813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I 4 % av olyckorna har vägbanan bedömts haft brister av avgörande betydelse.</a:t>
            </a:r>
          </a:p>
        </p:txBody>
      </p:sp>
      <p:pic>
        <p:nvPicPr>
          <p:cNvPr id="4506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143000"/>
            <a:ext cx="6122988" cy="4071938"/>
          </a:xfrm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omkomna motorcyklister och mopedister i trafiken enligt officiell statistik under de senaste 12 månaderna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00089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innehåll 6"/>
          <p:cNvSpPr>
            <a:spLocks noGrp="1"/>
          </p:cNvSpPr>
          <p:nvPr>
            <p:ph idx="1"/>
          </p:nvPr>
        </p:nvSpPr>
        <p:spPr>
          <a:xfrm>
            <a:off x="714375" y="1571625"/>
            <a:ext cx="7632700" cy="4248150"/>
          </a:xfrm>
        </p:spPr>
        <p:txBody>
          <a:bodyPr/>
          <a:lstStyle/>
          <a:p>
            <a:pPr algn="ctr">
              <a:spcBef>
                <a:spcPts val="438"/>
              </a:spcBef>
              <a:spcAft>
                <a:spcPct val="0"/>
              </a:spcAft>
            </a:pPr>
            <a:endParaRPr lang="sv-SE" sz="5400" smtClean="0">
              <a:latin typeface="Arial" charset="0"/>
              <a:cs typeface="Arial" charset="0"/>
            </a:endParaRPr>
          </a:p>
          <a:p>
            <a:pPr algn="ctr">
              <a:spcBef>
                <a:spcPts val="438"/>
              </a:spcBef>
              <a:spcAft>
                <a:spcPct val="0"/>
              </a:spcAft>
            </a:pPr>
            <a:r>
              <a:rPr lang="sv-SE" sz="5400" smtClean="0">
                <a:latin typeface="Arial" charset="0"/>
                <a:cs typeface="Arial" charset="0"/>
              </a:rPr>
              <a:t>Mc-användning</a:t>
            </a:r>
            <a:endParaRPr lang="sv-SE" sz="4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Könsfördelning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2000-2008 (428 omkomna)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0" y="5357813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9 av 10 omkomna på motorcykel var män.</a:t>
            </a:r>
          </a:p>
        </p:txBody>
      </p:sp>
      <p:pic>
        <p:nvPicPr>
          <p:cNvPr id="4710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1263" y="1357313"/>
            <a:ext cx="5789612" cy="4071937"/>
          </a:xfrm>
        </p:spPr>
      </p:pic>
      <p:sp>
        <p:nvSpPr>
          <p:cNvPr id="47109" name="textruta 7"/>
          <p:cNvSpPr txBox="1">
            <a:spLocks noChangeArrowheads="1"/>
          </p:cNvSpPr>
          <p:nvPr/>
        </p:nvSpPr>
        <p:spPr bwMode="auto">
          <a:xfrm>
            <a:off x="7000875" y="2000250"/>
            <a:ext cx="1571625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/>
              <a:t>Män	395</a:t>
            </a:r>
          </a:p>
          <a:p>
            <a:r>
              <a:rPr lang="sv-SE" sz="1600"/>
              <a:t>Kvinnor	33</a:t>
            </a:r>
          </a:p>
          <a:p>
            <a:r>
              <a:rPr lang="sv-SE" sz="1600"/>
              <a:t>Totalt	428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Könsfördelning i dödsolyckor med motorcyklar kontra placering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(217 omkomna) 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1600" smtClean="0">
              <a:latin typeface="Arial" charset="0"/>
              <a:cs typeface="Arial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542925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Nästan alla som omkom på mc var manliga förare</a:t>
            </a:r>
          </a:p>
        </p:txBody>
      </p:sp>
      <p:grpSp>
        <p:nvGrpSpPr>
          <p:cNvPr id="48132" name="Group 8"/>
          <p:cNvGrpSpPr>
            <a:grpSpLocks noGrp="1" noChangeAspect="1"/>
          </p:cNvGrpSpPr>
          <p:nvPr>
            <p:ph idx="1"/>
          </p:nvPr>
        </p:nvGrpSpPr>
        <p:grpSpPr bwMode="auto">
          <a:xfrm>
            <a:off x="1284288" y="1714500"/>
            <a:ext cx="6450012" cy="3609975"/>
            <a:chOff x="671" y="1378"/>
            <a:chExt cx="4507" cy="2722"/>
          </a:xfrm>
        </p:grpSpPr>
        <p:sp>
          <p:nvSpPr>
            <p:cNvPr id="48134" name="AutoShape 7"/>
            <p:cNvSpPr>
              <a:spLocks noChangeAspect="1" noChangeArrowheads="1" noTextEdit="1"/>
            </p:cNvSpPr>
            <p:nvPr/>
          </p:nvSpPr>
          <p:spPr bwMode="auto">
            <a:xfrm>
              <a:off x="671" y="1378"/>
              <a:ext cx="4507" cy="2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8135" name="Group 209"/>
            <p:cNvGrpSpPr>
              <a:grpSpLocks/>
            </p:cNvGrpSpPr>
            <p:nvPr/>
          </p:nvGrpSpPr>
          <p:grpSpPr bwMode="auto">
            <a:xfrm>
              <a:off x="997" y="1532"/>
              <a:ext cx="3688" cy="2270"/>
              <a:chOff x="997" y="1532"/>
              <a:chExt cx="3688" cy="2270"/>
            </a:xfrm>
          </p:grpSpPr>
          <p:sp>
            <p:nvSpPr>
              <p:cNvPr id="48355" name="Rectangle 9"/>
              <p:cNvSpPr>
                <a:spLocks noChangeArrowheads="1"/>
              </p:cNvSpPr>
              <p:nvPr/>
            </p:nvSpPr>
            <p:spPr bwMode="auto">
              <a:xfrm>
                <a:off x="997" y="1532"/>
                <a:ext cx="3688" cy="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56" name="Line 10"/>
              <p:cNvSpPr>
                <a:spLocks noChangeShapeType="1"/>
              </p:cNvSpPr>
              <p:nvPr/>
            </p:nvSpPr>
            <p:spPr bwMode="auto">
              <a:xfrm>
                <a:off x="997" y="3575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57" name="Line 11"/>
              <p:cNvSpPr>
                <a:spLocks noChangeShapeType="1"/>
              </p:cNvSpPr>
              <p:nvPr/>
            </p:nvSpPr>
            <p:spPr bwMode="auto">
              <a:xfrm>
                <a:off x="997" y="3348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58" name="Line 12"/>
              <p:cNvSpPr>
                <a:spLocks noChangeShapeType="1"/>
              </p:cNvSpPr>
              <p:nvPr/>
            </p:nvSpPr>
            <p:spPr bwMode="auto">
              <a:xfrm>
                <a:off x="997" y="3121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59" name="Line 13"/>
              <p:cNvSpPr>
                <a:spLocks noChangeShapeType="1"/>
              </p:cNvSpPr>
              <p:nvPr/>
            </p:nvSpPr>
            <p:spPr bwMode="auto">
              <a:xfrm>
                <a:off x="997" y="2895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60" name="Line 14"/>
              <p:cNvSpPr>
                <a:spLocks noChangeShapeType="1"/>
              </p:cNvSpPr>
              <p:nvPr/>
            </p:nvSpPr>
            <p:spPr bwMode="auto">
              <a:xfrm>
                <a:off x="997" y="2668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61" name="Line 15"/>
              <p:cNvSpPr>
                <a:spLocks noChangeShapeType="1"/>
              </p:cNvSpPr>
              <p:nvPr/>
            </p:nvSpPr>
            <p:spPr bwMode="auto">
              <a:xfrm>
                <a:off x="997" y="2440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62" name="Line 16"/>
              <p:cNvSpPr>
                <a:spLocks noChangeShapeType="1"/>
              </p:cNvSpPr>
              <p:nvPr/>
            </p:nvSpPr>
            <p:spPr bwMode="auto">
              <a:xfrm>
                <a:off x="997" y="2213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63" name="Line 17"/>
              <p:cNvSpPr>
                <a:spLocks noChangeShapeType="1"/>
              </p:cNvSpPr>
              <p:nvPr/>
            </p:nvSpPr>
            <p:spPr bwMode="auto">
              <a:xfrm>
                <a:off x="997" y="1986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64" name="Line 18"/>
              <p:cNvSpPr>
                <a:spLocks noChangeShapeType="1"/>
              </p:cNvSpPr>
              <p:nvPr/>
            </p:nvSpPr>
            <p:spPr bwMode="auto">
              <a:xfrm>
                <a:off x="997" y="1759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65" name="Line 19"/>
              <p:cNvSpPr>
                <a:spLocks noChangeShapeType="1"/>
              </p:cNvSpPr>
              <p:nvPr/>
            </p:nvSpPr>
            <p:spPr bwMode="auto">
              <a:xfrm>
                <a:off x="997" y="1532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66" name="Rectangle 20"/>
              <p:cNvSpPr>
                <a:spLocks noChangeArrowheads="1"/>
              </p:cNvSpPr>
              <p:nvPr/>
            </p:nvSpPr>
            <p:spPr bwMode="auto">
              <a:xfrm>
                <a:off x="997" y="1532"/>
                <a:ext cx="3688" cy="2270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67" name="Rectangle 21"/>
              <p:cNvSpPr>
                <a:spLocks noChangeArrowheads="1"/>
              </p:cNvSpPr>
              <p:nvPr/>
            </p:nvSpPr>
            <p:spPr bwMode="auto">
              <a:xfrm>
                <a:off x="1392" y="1657"/>
                <a:ext cx="527" cy="122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68" name="Rectangle 22"/>
              <p:cNvSpPr>
                <a:spLocks noChangeArrowheads="1"/>
              </p:cNvSpPr>
              <p:nvPr/>
            </p:nvSpPr>
            <p:spPr bwMode="auto">
              <a:xfrm>
                <a:off x="1392" y="1779"/>
                <a:ext cx="527" cy="109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69" name="Rectangle 23"/>
              <p:cNvSpPr>
                <a:spLocks noChangeArrowheads="1"/>
              </p:cNvSpPr>
              <p:nvPr/>
            </p:nvSpPr>
            <p:spPr bwMode="auto">
              <a:xfrm>
                <a:off x="1392" y="1888"/>
                <a:ext cx="527" cy="75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0" name="Rectangle 24"/>
              <p:cNvSpPr>
                <a:spLocks noChangeArrowheads="1"/>
              </p:cNvSpPr>
              <p:nvPr/>
            </p:nvSpPr>
            <p:spPr bwMode="auto">
              <a:xfrm>
                <a:off x="1392" y="1963"/>
                <a:ext cx="527" cy="68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1" name="Rectangle 25"/>
              <p:cNvSpPr>
                <a:spLocks noChangeArrowheads="1"/>
              </p:cNvSpPr>
              <p:nvPr/>
            </p:nvSpPr>
            <p:spPr bwMode="auto">
              <a:xfrm>
                <a:off x="1392" y="2031"/>
                <a:ext cx="527" cy="33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2" name="Rectangle 26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527" cy="50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3" name="Rectangle 27"/>
              <p:cNvSpPr>
                <a:spLocks noChangeArrowheads="1"/>
              </p:cNvSpPr>
              <p:nvPr/>
            </p:nvSpPr>
            <p:spPr bwMode="auto">
              <a:xfrm>
                <a:off x="1392" y="2114"/>
                <a:ext cx="527" cy="50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4" name="Rectangle 28"/>
              <p:cNvSpPr>
                <a:spLocks noChangeArrowheads="1"/>
              </p:cNvSpPr>
              <p:nvPr/>
            </p:nvSpPr>
            <p:spPr bwMode="auto">
              <a:xfrm>
                <a:off x="1392" y="2164"/>
                <a:ext cx="527" cy="42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5" name="Rectangle 29"/>
              <p:cNvSpPr>
                <a:spLocks noChangeArrowheads="1"/>
              </p:cNvSpPr>
              <p:nvPr/>
            </p:nvSpPr>
            <p:spPr bwMode="auto">
              <a:xfrm>
                <a:off x="1392" y="2206"/>
                <a:ext cx="527" cy="34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6" name="Rectangle 30"/>
              <p:cNvSpPr>
                <a:spLocks noChangeArrowheads="1"/>
              </p:cNvSpPr>
              <p:nvPr/>
            </p:nvSpPr>
            <p:spPr bwMode="auto">
              <a:xfrm>
                <a:off x="1392" y="2240"/>
                <a:ext cx="527" cy="42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7" name="Rectangle 31"/>
              <p:cNvSpPr>
                <a:spLocks noChangeArrowheads="1"/>
              </p:cNvSpPr>
              <p:nvPr/>
            </p:nvSpPr>
            <p:spPr bwMode="auto">
              <a:xfrm>
                <a:off x="1392" y="2282"/>
                <a:ext cx="527" cy="33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8" name="Rectangle 32"/>
              <p:cNvSpPr>
                <a:spLocks noChangeArrowheads="1"/>
              </p:cNvSpPr>
              <p:nvPr/>
            </p:nvSpPr>
            <p:spPr bwMode="auto">
              <a:xfrm>
                <a:off x="1392" y="2315"/>
                <a:ext cx="527" cy="33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79" name="Rectangle 33"/>
              <p:cNvSpPr>
                <a:spLocks noChangeArrowheads="1"/>
              </p:cNvSpPr>
              <p:nvPr/>
            </p:nvSpPr>
            <p:spPr bwMode="auto">
              <a:xfrm>
                <a:off x="1392" y="2348"/>
                <a:ext cx="527" cy="26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0" name="Rectangle 34"/>
              <p:cNvSpPr>
                <a:spLocks noChangeArrowheads="1"/>
              </p:cNvSpPr>
              <p:nvPr/>
            </p:nvSpPr>
            <p:spPr bwMode="auto">
              <a:xfrm>
                <a:off x="1392" y="2374"/>
                <a:ext cx="527" cy="34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1" name="Rectangle 35"/>
              <p:cNvSpPr>
                <a:spLocks noChangeArrowheads="1"/>
              </p:cNvSpPr>
              <p:nvPr/>
            </p:nvSpPr>
            <p:spPr bwMode="auto">
              <a:xfrm>
                <a:off x="1392" y="2408"/>
                <a:ext cx="527" cy="25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2" name="Rectangle 36"/>
              <p:cNvSpPr>
                <a:spLocks noChangeArrowheads="1"/>
              </p:cNvSpPr>
              <p:nvPr/>
            </p:nvSpPr>
            <p:spPr bwMode="auto">
              <a:xfrm>
                <a:off x="1392" y="2433"/>
                <a:ext cx="527" cy="33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3" name="Rectangle 37"/>
              <p:cNvSpPr>
                <a:spLocks noChangeArrowheads="1"/>
              </p:cNvSpPr>
              <p:nvPr/>
            </p:nvSpPr>
            <p:spPr bwMode="auto">
              <a:xfrm>
                <a:off x="1392" y="2466"/>
                <a:ext cx="527" cy="25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4" name="Rectangle 38"/>
              <p:cNvSpPr>
                <a:spLocks noChangeArrowheads="1"/>
              </p:cNvSpPr>
              <p:nvPr/>
            </p:nvSpPr>
            <p:spPr bwMode="auto">
              <a:xfrm>
                <a:off x="1392" y="2491"/>
                <a:ext cx="527" cy="25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5" name="Rectangle 39"/>
              <p:cNvSpPr>
                <a:spLocks noChangeArrowheads="1"/>
              </p:cNvSpPr>
              <p:nvPr/>
            </p:nvSpPr>
            <p:spPr bwMode="auto">
              <a:xfrm>
                <a:off x="1392" y="2516"/>
                <a:ext cx="527" cy="17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6" name="Rectangle 40"/>
              <p:cNvSpPr>
                <a:spLocks noChangeArrowheads="1"/>
              </p:cNvSpPr>
              <p:nvPr/>
            </p:nvSpPr>
            <p:spPr bwMode="auto">
              <a:xfrm>
                <a:off x="1392" y="2533"/>
                <a:ext cx="527" cy="25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7" name="Rectangle 41"/>
              <p:cNvSpPr>
                <a:spLocks noChangeArrowheads="1"/>
              </p:cNvSpPr>
              <p:nvPr/>
            </p:nvSpPr>
            <p:spPr bwMode="auto">
              <a:xfrm>
                <a:off x="1392" y="2558"/>
                <a:ext cx="527" cy="25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8" name="Rectangle 42"/>
              <p:cNvSpPr>
                <a:spLocks noChangeArrowheads="1"/>
              </p:cNvSpPr>
              <p:nvPr/>
            </p:nvSpPr>
            <p:spPr bwMode="auto">
              <a:xfrm>
                <a:off x="1392" y="2583"/>
                <a:ext cx="527" cy="26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89" name="Rectangle 43"/>
              <p:cNvSpPr>
                <a:spLocks noChangeArrowheads="1"/>
              </p:cNvSpPr>
              <p:nvPr/>
            </p:nvSpPr>
            <p:spPr bwMode="auto">
              <a:xfrm>
                <a:off x="1392" y="2609"/>
                <a:ext cx="527" cy="16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0" name="Rectangle 44"/>
              <p:cNvSpPr>
                <a:spLocks noChangeArrowheads="1"/>
              </p:cNvSpPr>
              <p:nvPr/>
            </p:nvSpPr>
            <p:spPr bwMode="auto">
              <a:xfrm>
                <a:off x="1392" y="2625"/>
                <a:ext cx="527" cy="25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1" name="Rectangle 45"/>
              <p:cNvSpPr>
                <a:spLocks noChangeArrowheads="1"/>
              </p:cNvSpPr>
              <p:nvPr/>
            </p:nvSpPr>
            <p:spPr bwMode="auto">
              <a:xfrm>
                <a:off x="1392" y="2650"/>
                <a:ext cx="527" cy="25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2" name="Rectangle 46"/>
              <p:cNvSpPr>
                <a:spLocks noChangeArrowheads="1"/>
              </p:cNvSpPr>
              <p:nvPr/>
            </p:nvSpPr>
            <p:spPr bwMode="auto">
              <a:xfrm>
                <a:off x="1392" y="2675"/>
                <a:ext cx="527" cy="17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3" name="Rectangle 47"/>
              <p:cNvSpPr>
                <a:spLocks noChangeArrowheads="1"/>
              </p:cNvSpPr>
              <p:nvPr/>
            </p:nvSpPr>
            <p:spPr bwMode="auto">
              <a:xfrm>
                <a:off x="1392" y="2692"/>
                <a:ext cx="527" cy="17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4" name="Rectangle 48"/>
              <p:cNvSpPr>
                <a:spLocks noChangeArrowheads="1"/>
              </p:cNvSpPr>
              <p:nvPr/>
            </p:nvSpPr>
            <p:spPr bwMode="auto">
              <a:xfrm>
                <a:off x="1392" y="2709"/>
                <a:ext cx="527" cy="25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5" name="Rectangle 49"/>
              <p:cNvSpPr>
                <a:spLocks noChangeArrowheads="1"/>
              </p:cNvSpPr>
              <p:nvPr/>
            </p:nvSpPr>
            <p:spPr bwMode="auto">
              <a:xfrm>
                <a:off x="1392" y="2734"/>
                <a:ext cx="527" cy="16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6" name="Rectangle 50"/>
              <p:cNvSpPr>
                <a:spLocks noChangeArrowheads="1"/>
              </p:cNvSpPr>
              <p:nvPr/>
            </p:nvSpPr>
            <p:spPr bwMode="auto">
              <a:xfrm>
                <a:off x="1392" y="2750"/>
                <a:ext cx="527" cy="26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7" name="Rectangle 51"/>
              <p:cNvSpPr>
                <a:spLocks noChangeArrowheads="1"/>
              </p:cNvSpPr>
              <p:nvPr/>
            </p:nvSpPr>
            <p:spPr bwMode="auto">
              <a:xfrm>
                <a:off x="1392" y="2776"/>
                <a:ext cx="527" cy="17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8" name="Rectangle 52"/>
              <p:cNvSpPr>
                <a:spLocks noChangeArrowheads="1"/>
              </p:cNvSpPr>
              <p:nvPr/>
            </p:nvSpPr>
            <p:spPr bwMode="auto">
              <a:xfrm>
                <a:off x="1392" y="2793"/>
                <a:ext cx="527" cy="17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99" name="Rectangle 53"/>
              <p:cNvSpPr>
                <a:spLocks noChangeArrowheads="1"/>
              </p:cNvSpPr>
              <p:nvPr/>
            </p:nvSpPr>
            <p:spPr bwMode="auto">
              <a:xfrm>
                <a:off x="1392" y="2810"/>
                <a:ext cx="527" cy="25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0" name="Rectangle 54"/>
              <p:cNvSpPr>
                <a:spLocks noChangeArrowheads="1"/>
              </p:cNvSpPr>
              <p:nvPr/>
            </p:nvSpPr>
            <p:spPr bwMode="auto">
              <a:xfrm>
                <a:off x="1392" y="2835"/>
                <a:ext cx="527" cy="16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1" name="Rectangle 55"/>
              <p:cNvSpPr>
                <a:spLocks noChangeArrowheads="1"/>
              </p:cNvSpPr>
              <p:nvPr/>
            </p:nvSpPr>
            <p:spPr bwMode="auto">
              <a:xfrm>
                <a:off x="1392" y="2851"/>
                <a:ext cx="527" cy="17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2" name="Rectangle 56"/>
              <p:cNvSpPr>
                <a:spLocks noChangeArrowheads="1"/>
              </p:cNvSpPr>
              <p:nvPr/>
            </p:nvSpPr>
            <p:spPr bwMode="auto">
              <a:xfrm>
                <a:off x="1392" y="2868"/>
                <a:ext cx="527" cy="25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3" name="Rectangle 57"/>
              <p:cNvSpPr>
                <a:spLocks noChangeArrowheads="1"/>
              </p:cNvSpPr>
              <p:nvPr/>
            </p:nvSpPr>
            <p:spPr bwMode="auto">
              <a:xfrm>
                <a:off x="1392" y="2893"/>
                <a:ext cx="527" cy="17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4" name="Rectangle 58"/>
              <p:cNvSpPr>
                <a:spLocks noChangeArrowheads="1"/>
              </p:cNvSpPr>
              <p:nvPr/>
            </p:nvSpPr>
            <p:spPr bwMode="auto">
              <a:xfrm>
                <a:off x="1392" y="2910"/>
                <a:ext cx="527" cy="17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5" name="Rectangle 59"/>
              <p:cNvSpPr>
                <a:spLocks noChangeArrowheads="1"/>
              </p:cNvSpPr>
              <p:nvPr/>
            </p:nvSpPr>
            <p:spPr bwMode="auto">
              <a:xfrm>
                <a:off x="1392" y="2927"/>
                <a:ext cx="527" cy="25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6" name="Rectangle 60"/>
              <p:cNvSpPr>
                <a:spLocks noChangeArrowheads="1"/>
              </p:cNvSpPr>
              <p:nvPr/>
            </p:nvSpPr>
            <p:spPr bwMode="auto">
              <a:xfrm>
                <a:off x="1392" y="2952"/>
                <a:ext cx="527" cy="16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7" name="Rectangle 61"/>
              <p:cNvSpPr>
                <a:spLocks noChangeArrowheads="1"/>
              </p:cNvSpPr>
              <p:nvPr/>
            </p:nvSpPr>
            <p:spPr bwMode="auto">
              <a:xfrm>
                <a:off x="1392" y="2968"/>
                <a:ext cx="527" cy="17"/>
              </a:xfrm>
              <a:prstGeom prst="rect">
                <a:avLst/>
              </a:prstGeom>
              <a:solidFill>
                <a:srgbClr val="6A6A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8" name="Rectangle 62"/>
              <p:cNvSpPr>
                <a:spLocks noChangeArrowheads="1"/>
              </p:cNvSpPr>
              <p:nvPr/>
            </p:nvSpPr>
            <p:spPr bwMode="auto">
              <a:xfrm>
                <a:off x="1392" y="2985"/>
                <a:ext cx="527" cy="26"/>
              </a:xfrm>
              <a:prstGeom prst="rect">
                <a:avLst/>
              </a:prstGeom>
              <a:solidFill>
                <a:srgbClr val="6969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09" name="Rectangle 63"/>
              <p:cNvSpPr>
                <a:spLocks noChangeArrowheads="1"/>
              </p:cNvSpPr>
              <p:nvPr/>
            </p:nvSpPr>
            <p:spPr bwMode="auto">
              <a:xfrm>
                <a:off x="1392" y="3011"/>
                <a:ext cx="527" cy="17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0" name="Rectangle 64"/>
              <p:cNvSpPr>
                <a:spLocks noChangeArrowheads="1"/>
              </p:cNvSpPr>
              <p:nvPr/>
            </p:nvSpPr>
            <p:spPr bwMode="auto">
              <a:xfrm>
                <a:off x="1392" y="3028"/>
                <a:ext cx="527" cy="16"/>
              </a:xfrm>
              <a:prstGeom prst="rect">
                <a:avLst/>
              </a:prstGeom>
              <a:solidFill>
                <a:srgbClr val="666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1" name="Rectangle 65"/>
              <p:cNvSpPr>
                <a:spLocks noChangeArrowheads="1"/>
              </p:cNvSpPr>
              <p:nvPr/>
            </p:nvSpPr>
            <p:spPr bwMode="auto">
              <a:xfrm>
                <a:off x="1392" y="3044"/>
                <a:ext cx="527" cy="25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2" name="Rectangle 66"/>
              <p:cNvSpPr>
                <a:spLocks noChangeArrowheads="1"/>
              </p:cNvSpPr>
              <p:nvPr/>
            </p:nvSpPr>
            <p:spPr bwMode="auto">
              <a:xfrm>
                <a:off x="1392" y="3069"/>
                <a:ext cx="527" cy="17"/>
              </a:xfrm>
              <a:prstGeom prst="rect">
                <a:avLst/>
              </a:prstGeom>
              <a:solidFill>
                <a:srgbClr val="636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3" name="Rectangle 67"/>
              <p:cNvSpPr>
                <a:spLocks noChangeArrowheads="1"/>
              </p:cNvSpPr>
              <p:nvPr/>
            </p:nvSpPr>
            <p:spPr bwMode="auto">
              <a:xfrm>
                <a:off x="1392" y="3086"/>
                <a:ext cx="527" cy="17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4" name="Rectangle 68"/>
              <p:cNvSpPr>
                <a:spLocks noChangeArrowheads="1"/>
              </p:cNvSpPr>
              <p:nvPr/>
            </p:nvSpPr>
            <p:spPr bwMode="auto">
              <a:xfrm>
                <a:off x="1392" y="3103"/>
                <a:ext cx="527" cy="25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5" name="Rectangle 69"/>
              <p:cNvSpPr>
                <a:spLocks noChangeArrowheads="1"/>
              </p:cNvSpPr>
              <p:nvPr/>
            </p:nvSpPr>
            <p:spPr bwMode="auto">
              <a:xfrm>
                <a:off x="1392" y="3128"/>
                <a:ext cx="527" cy="16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6" name="Rectangle 70"/>
              <p:cNvSpPr>
                <a:spLocks noChangeArrowheads="1"/>
              </p:cNvSpPr>
              <p:nvPr/>
            </p:nvSpPr>
            <p:spPr bwMode="auto">
              <a:xfrm>
                <a:off x="1392" y="3144"/>
                <a:ext cx="527" cy="26"/>
              </a:xfrm>
              <a:prstGeom prst="rect">
                <a:avLst/>
              </a:prstGeom>
              <a:solidFill>
                <a:srgbClr val="5F5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7" name="Rectangle 71"/>
              <p:cNvSpPr>
                <a:spLocks noChangeArrowheads="1"/>
              </p:cNvSpPr>
              <p:nvPr/>
            </p:nvSpPr>
            <p:spPr bwMode="auto">
              <a:xfrm>
                <a:off x="1392" y="3170"/>
                <a:ext cx="527" cy="17"/>
              </a:xfrm>
              <a:prstGeom prst="rect">
                <a:avLst/>
              </a:prstGeom>
              <a:solidFill>
                <a:srgbClr val="5E5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8" name="Rectangle 72"/>
              <p:cNvSpPr>
                <a:spLocks noChangeArrowheads="1"/>
              </p:cNvSpPr>
              <p:nvPr/>
            </p:nvSpPr>
            <p:spPr bwMode="auto">
              <a:xfrm>
                <a:off x="1392" y="3187"/>
                <a:ext cx="527" cy="25"/>
              </a:xfrm>
              <a:prstGeom prst="rect">
                <a:avLst/>
              </a:prstGeom>
              <a:solidFill>
                <a:srgbClr val="5D5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19" name="Rectangle 73"/>
              <p:cNvSpPr>
                <a:spLocks noChangeArrowheads="1"/>
              </p:cNvSpPr>
              <p:nvPr/>
            </p:nvSpPr>
            <p:spPr bwMode="auto">
              <a:xfrm>
                <a:off x="1392" y="3212"/>
                <a:ext cx="527" cy="17"/>
              </a:xfrm>
              <a:prstGeom prst="rect">
                <a:avLst/>
              </a:prstGeom>
              <a:solidFill>
                <a:srgbClr val="5B5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0" name="Rectangle 74"/>
              <p:cNvSpPr>
                <a:spLocks noChangeArrowheads="1"/>
              </p:cNvSpPr>
              <p:nvPr/>
            </p:nvSpPr>
            <p:spPr bwMode="auto">
              <a:xfrm>
                <a:off x="1392" y="3229"/>
                <a:ext cx="527" cy="25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1" name="Rectangle 75"/>
              <p:cNvSpPr>
                <a:spLocks noChangeArrowheads="1"/>
              </p:cNvSpPr>
              <p:nvPr/>
            </p:nvSpPr>
            <p:spPr bwMode="auto">
              <a:xfrm>
                <a:off x="1392" y="3254"/>
                <a:ext cx="527" cy="25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2" name="Rectangle 76"/>
              <p:cNvSpPr>
                <a:spLocks noChangeArrowheads="1"/>
              </p:cNvSpPr>
              <p:nvPr/>
            </p:nvSpPr>
            <p:spPr bwMode="auto">
              <a:xfrm>
                <a:off x="1392" y="3279"/>
                <a:ext cx="527" cy="25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3" name="Rectangle 77"/>
              <p:cNvSpPr>
                <a:spLocks noChangeArrowheads="1"/>
              </p:cNvSpPr>
              <p:nvPr/>
            </p:nvSpPr>
            <p:spPr bwMode="auto">
              <a:xfrm>
                <a:off x="1392" y="3304"/>
                <a:ext cx="527" cy="25"/>
              </a:xfrm>
              <a:prstGeom prst="rect">
                <a:avLst/>
              </a:prstGeom>
              <a:solidFill>
                <a:srgbClr val="575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4" name="Rectangle 78"/>
              <p:cNvSpPr>
                <a:spLocks noChangeArrowheads="1"/>
              </p:cNvSpPr>
              <p:nvPr/>
            </p:nvSpPr>
            <p:spPr bwMode="auto">
              <a:xfrm>
                <a:off x="1392" y="3329"/>
                <a:ext cx="527" cy="25"/>
              </a:xfrm>
              <a:prstGeom prst="rect">
                <a:avLst/>
              </a:prstGeom>
              <a:solidFill>
                <a:srgbClr val="555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5" name="Rectangle 79"/>
              <p:cNvSpPr>
                <a:spLocks noChangeArrowheads="1"/>
              </p:cNvSpPr>
              <p:nvPr/>
            </p:nvSpPr>
            <p:spPr bwMode="auto">
              <a:xfrm>
                <a:off x="1392" y="3354"/>
                <a:ext cx="527" cy="25"/>
              </a:xfrm>
              <a:prstGeom prst="rect">
                <a:avLst/>
              </a:prstGeom>
              <a:solidFill>
                <a:srgbClr val="545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6" name="Rectangle 80"/>
              <p:cNvSpPr>
                <a:spLocks noChangeArrowheads="1"/>
              </p:cNvSpPr>
              <p:nvPr/>
            </p:nvSpPr>
            <p:spPr bwMode="auto">
              <a:xfrm>
                <a:off x="1392" y="3379"/>
                <a:ext cx="527" cy="26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7" name="Rectangle 81"/>
              <p:cNvSpPr>
                <a:spLocks noChangeArrowheads="1"/>
              </p:cNvSpPr>
              <p:nvPr/>
            </p:nvSpPr>
            <p:spPr bwMode="auto">
              <a:xfrm>
                <a:off x="1392" y="3405"/>
                <a:ext cx="527" cy="33"/>
              </a:xfrm>
              <a:prstGeom prst="rect">
                <a:avLst/>
              </a:prstGeom>
              <a:solidFill>
                <a:srgbClr val="525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8" name="Rectangle 82"/>
              <p:cNvSpPr>
                <a:spLocks noChangeArrowheads="1"/>
              </p:cNvSpPr>
              <p:nvPr/>
            </p:nvSpPr>
            <p:spPr bwMode="auto">
              <a:xfrm>
                <a:off x="1392" y="3438"/>
                <a:ext cx="527" cy="25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29" name="Rectangle 83"/>
              <p:cNvSpPr>
                <a:spLocks noChangeArrowheads="1"/>
              </p:cNvSpPr>
              <p:nvPr/>
            </p:nvSpPr>
            <p:spPr bwMode="auto">
              <a:xfrm>
                <a:off x="1392" y="3463"/>
                <a:ext cx="527" cy="33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0" name="Rectangle 84"/>
              <p:cNvSpPr>
                <a:spLocks noChangeArrowheads="1"/>
              </p:cNvSpPr>
              <p:nvPr/>
            </p:nvSpPr>
            <p:spPr bwMode="auto">
              <a:xfrm>
                <a:off x="1392" y="3496"/>
                <a:ext cx="527" cy="34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1" name="Rectangle 85"/>
              <p:cNvSpPr>
                <a:spLocks noChangeArrowheads="1"/>
              </p:cNvSpPr>
              <p:nvPr/>
            </p:nvSpPr>
            <p:spPr bwMode="auto">
              <a:xfrm>
                <a:off x="1392" y="3530"/>
                <a:ext cx="527" cy="42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2" name="Rectangle 86"/>
              <p:cNvSpPr>
                <a:spLocks noChangeArrowheads="1"/>
              </p:cNvSpPr>
              <p:nvPr/>
            </p:nvSpPr>
            <p:spPr bwMode="auto">
              <a:xfrm>
                <a:off x="1392" y="3572"/>
                <a:ext cx="527" cy="42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3" name="Rectangle 87"/>
              <p:cNvSpPr>
                <a:spLocks noChangeArrowheads="1"/>
              </p:cNvSpPr>
              <p:nvPr/>
            </p:nvSpPr>
            <p:spPr bwMode="auto">
              <a:xfrm>
                <a:off x="1392" y="3614"/>
                <a:ext cx="527" cy="50"/>
              </a:xfrm>
              <a:prstGeom prst="rect">
                <a:avLst/>
              </a:prstGeom>
              <a:solidFill>
                <a:srgbClr val="4B4B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4" name="Rectangle 88"/>
              <p:cNvSpPr>
                <a:spLocks noChangeArrowheads="1"/>
              </p:cNvSpPr>
              <p:nvPr/>
            </p:nvSpPr>
            <p:spPr bwMode="auto">
              <a:xfrm>
                <a:off x="1392" y="3664"/>
                <a:ext cx="527" cy="50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5" name="Rectangle 89"/>
              <p:cNvSpPr>
                <a:spLocks noChangeArrowheads="1"/>
              </p:cNvSpPr>
              <p:nvPr/>
            </p:nvSpPr>
            <p:spPr bwMode="auto">
              <a:xfrm>
                <a:off x="1392" y="3714"/>
                <a:ext cx="527" cy="67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6" name="Rectangle 90"/>
              <p:cNvSpPr>
                <a:spLocks noChangeArrowheads="1"/>
              </p:cNvSpPr>
              <p:nvPr/>
            </p:nvSpPr>
            <p:spPr bwMode="auto">
              <a:xfrm>
                <a:off x="1392" y="3781"/>
                <a:ext cx="527" cy="21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7" name="Rectangle 91"/>
              <p:cNvSpPr>
                <a:spLocks noChangeArrowheads="1"/>
              </p:cNvSpPr>
              <p:nvPr/>
            </p:nvSpPr>
            <p:spPr bwMode="auto">
              <a:xfrm>
                <a:off x="1392" y="1657"/>
                <a:ext cx="527" cy="2145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8" name="Rectangle 92"/>
              <p:cNvSpPr>
                <a:spLocks noChangeArrowheads="1"/>
              </p:cNvSpPr>
              <p:nvPr/>
            </p:nvSpPr>
            <p:spPr bwMode="auto">
              <a:xfrm>
                <a:off x="3236" y="3734"/>
                <a:ext cx="527" cy="2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39" name="Rectangle 93"/>
              <p:cNvSpPr>
                <a:spLocks noChangeArrowheads="1"/>
              </p:cNvSpPr>
              <p:nvPr/>
            </p:nvSpPr>
            <p:spPr bwMode="auto">
              <a:xfrm>
                <a:off x="3236" y="3736"/>
                <a:ext cx="527" cy="2"/>
              </a:xfrm>
              <a:prstGeom prst="rect">
                <a:avLst/>
              </a:prstGeom>
              <a:solidFill>
                <a:srgbClr val="9898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0" name="Rectangle 94"/>
              <p:cNvSpPr>
                <a:spLocks noChangeArrowheads="1"/>
              </p:cNvSpPr>
              <p:nvPr/>
            </p:nvSpPr>
            <p:spPr bwMode="auto">
              <a:xfrm>
                <a:off x="3236" y="3738"/>
                <a:ext cx="527" cy="2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1" name="Rectangle 95"/>
              <p:cNvSpPr>
                <a:spLocks noChangeArrowheads="1"/>
              </p:cNvSpPr>
              <p:nvPr/>
            </p:nvSpPr>
            <p:spPr bwMode="auto">
              <a:xfrm>
                <a:off x="3236" y="3740"/>
                <a:ext cx="527" cy="1"/>
              </a:xfrm>
              <a:prstGeom prst="rect">
                <a:avLst/>
              </a:prstGeom>
              <a:solidFill>
                <a:srgbClr val="979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2" name="Rectangle 96"/>
              <p:cNvSpPr>
                <a:spLocks noChangeArrowheads="1"/>
              </p:cNvSpPr>
              <p:nvPr/>
            </p:nvSpPr>
            <p:spPr bwMode="auto">
              <a:xfrm>
                <a:off x="3236" y="3741"/>
                <a:ext cx="527" cy="1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3" name="Rectangle 97"/>
              <p:cNvSpPr>
                <a:spLocks noChangeArrowheads="1"/>
              </p:cNvSpPr>
              <p:nvPr/>
            </p:nvSpPr>
            <p:spPr bwMode="auto">
              <a:xfrm>
                <a:off x="3236" y="3742"/>
                <a:ext cx="527" cy="1"/>
              </a:xfrm>
              <a:prstGeom prst="rect">
                <a:avLst/>
              </a:prstGeom>
              <a:solidFill>
                <a:srgbClr val="9696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4" name="Rectangle 98"/>
              <p:cNvSpPr>
                <a:spLocks noChangeArrowheads="1"/>
              </p:cNvSpPr>
              <p:nvPr/>
            </p:nvSpPr>
            <p:spPr bwMode="auto">
              <a:xfrm>
                <a:off x="3236" y="3743"/>
                <a:ext cx="527" cy="2"/>
              </a:xfrm>
              <a:prstGeom prst="rect">
                <a:avLst/>
              </a:prstGeom>
              <a:solidFill>
                <a:srgbClr val="9696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5" name="Rectangle 99"/>
              <p:cNvSpPr>
                <a:spLocks noChangeArrowheads="1"/>
              </p:cNvSpPr>
              <p:nvPr/>
            </p:nvSpPr>
            <p:spPr bwMode="auto">
              <a:xfrm>
                <a:off x="3236" y="3745"/>
                <a:ext cx="527" cy="1"/>
              </a:xfrm>
              <a:prstGeom prst="rect">
                <a:avLst/>
              </a:prstGeom>
              <a:solidFill>
                <a:srgbClr val="9595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6" name="Rectangle 100"/>
              <p:cNvSpPr>
                <a:spLocks noChangeArrowheads="1"/>
              </p:cNvSpPr>
              <p:nvPr/>
            </p:nvSpPr>
            <p:spPr bwMode="auto">
              <a:xfrm>
                <a:off x="3236" y="3745"/>
                <a:ext cx="527" cy="2"/>
              </a:xfrm>
              <a:prstGeom prst="rect">
                <a:avLst/>
              </a:prstGeom>
              <a:solidFill>
                <a:srgbClr val="9595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7" name="Rectangle 101"/>
              <p:cNvSpPr>
                <a:spLocks noChangeArrowheads="1"/>
              </p:cNvSpPr>
              <p:nvPr/>
            </p:nvSpPr>
            <p:spPr bwMode="auto">
              <a:xfrm>
                <a:off x="3236" y="3747"/>
                <a:ext cx="527" cy="1"/>
              </a:xfrm>
              <a:prstGeom prst="rect">
                <a:avLst/>
              </a:prstGeom>
              <a:solidFill>
                <a:srgbClr val="9494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8" name="Rectangle 102"/>
              <p:cNvSpPr>
                <a:spLocks noChangeArrowheads="1"/>
              </p:cNvSpPr>
              <p:nvPr/>
            </p:nvSpPr>
            <p:spPr bwMode="auto">
              <a:xfrm>
                <a:off x="3236" y="3747"/>
                <a:ext cx="527" cy="1"/>
              </a:xfrm>
              <a:prstGeom prst="rect">
                <a:avLst/>
              </a:prstGeom>
              <a:solidFill>
                <a:srgbClr val="9393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49" name="Rectangle 103"/>
              <p:cNvSpPr>
                <a:spLocks noChangeArrowheads="1"/>
              </p:cNvSpPr>
              <p:nvPr/>
            </p:nvSpPr>
            <p:spPr bwMode="auto">
              <a:xfrm>
                <a:off x="3236" y="3748"/>
                <a:ext cx="527" cy="2"/>
              </a:xfrm>
              <a:prstGeom prst="rect">
                <a:avLst/>
              </a:prstGeom>
              <a:solidFill>
                <a:srgbClr val="9292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0" name="Rectangle 104"/>
              <p:cNvSpPr>
                <a:spLocks noChangeArrowheads="1"/>
              </p:cNvSpPr>
              <p:nvPr/>
            </p:nvSpPr>
            <p:spPr bwMode="auto">
              <a:xfrm>
                <a:off x="3236" y="3750"/>
                <a:ext cx="527" cy="1"/>
              </a:xfrm>
              <a:prstGeom prst="rect">
                <a:avLst/>
              </a:prstGeom>
              <a:solidFill>
                <a:srgbClr val="929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1" name="Rectangle 105"/>
              <p:cNvSpPr>
                <a:spLocks noChangeArrowheads="1"/>
              </p:cNvSpPr>
              <p:nvPr/>
            </p:nvSpPr>
            <p:spPr bwMode="auto">
              <a:xfrm>
                <a:off x="3236" y="3750"/>
                <a:ext cx="527" cy="1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2" name="Rectangle 106"/>
              <p:cNvSpPr>
                <a:spLocks noChangeArrowheads="1"/>
              </p:cNvSpPr>
              <p:nvPr/>
            </p:nvSpPr>
            <p:spPr bwMode="auto">
              <a:xfrm>
                <a:off x="3236" y="3751"/>
                <a:ext cx="527" cy="1"/>
              </a:xfrm>
              <a:prstGeom prst="rect">
                <a:avLst/>
              </a:prstGeom>
              <a:solidFill>
                <a:srgbClr val="9191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3" name="Rectangle 107"/>
              <p:cNvSpPr>
                <a:spLocks noChangeArrowheads="1"/>
              </p:cNvSpPr>
              <p:nvPr/>
            </p:nvSpPr>
            <p:spPr bwMode="auto">
              <a:xfrm>
                <a:off x="3236" y="3752"/>
                <a:ext cx="527" cy="1"/>
              </a:xfrm>
              <a:prstGeom prst="rect">
                <a:avLst/>
              </a:prstGeom>
              <a:solidFill>
                <a:srgbClr val="9090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4" name="Rectangle 108"/>
              <p:cNvSpPr>
                <a:spLocks noChangeArrowheads="1"/>
              </p:cNvSpPr>
              <p:nvPr/>
            </p:nvSpPr>
            <p:spPr bwMode="auto">
              <a:xfrm>
                <a:off x="3236" y="3753"/>
                <a:ext cx="527" cy="1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5" name="Rectangle 109"/>
              <p:cNvSpPr>
                <a:spLocks noChangeArrowheads="1"/>
              </p:cNvSpPr>
              <p:nvPr/>
            </p:nvSpPr>
            <p:spPr bwMode="auto">
              <a:xfrm>
                <a:off x="3236" y="3753"/>
                <a:ext cx="527" cy="1"/>
              </a:xfrm>
              <a:prstGeom prst="rect">
                <a:avLst/>
              </a:prstGeom>
              <a:solidFill>
                <a:srgbClr val="8F8F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6" name="Rectangle 110"/>
              <p:cNvSpPr>
                <a:spLocks noChangeArrowheads="1"/>
              </p:cNvSpPr>
              <p:nvPr/>
            </p:nvSpPr>
            <p:spPr bwMode="auto">
              <a:xfrm>
                <a:off x="3236" y="3754"/>
                <a:ext cx="527" cy="1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7" name="Rectangle 111"/>
              <p:cNvSpPr>
                <a:spLocks noChangeArrowheads="1"/>
              </p:cNvSpPr>
              <p:nvPr/>
            </p:nvSpPr>
            <p:spPr bwMode="auto">
              <a:xfrm>
                <a:off x="3236" y="3755"/>
                <a:ext cx="527" cy="1"/>
              </a:xfrm>
              <a:prstGeom prst="rect">
                <a:avLst/>
              </a:prstGeom>
              <a:solidFill>
                <a:srgbClr val="8C8C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8" name="Rectangle 112"/>
              <p:cNvSpPr>
                <a:spLocks noChangeArrowheads="1"/>
              </p:cNvSpPr>
              <p:nvPr/>
            </p:nvSpPr>
            <p:spPr bwMode="auto">
              <a:xfrm>
                <a:off x="3236" y="3756"/>
                <a:ext cx="527" cy="1"/>
              </a:xfrm>
              <a:prstGeom prst="rect">
                <a:avLst/>
              </a:prstGeom>
              <a:solidFill>
                <a:srgbClr val="8B8B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59" name="Rectangle 113"/>
              <p:cNvSpPr>
                <a:spLocks noChangeArrowheads="1"/>
              </p:cNvSpPr>
              <p:nvPr/>
            </p:nvSpPr>
            <p:spPr bwMode="auto">
              <a:xfrm>
                <a:off x="3236" y="3756"/>
                <a:ext cx="527" cy="1"/>
              </a:xfrm>
              <a:prstGeom prst="rect">
                <a:avLst/>
              </a:prstGeom>
              <a:solidFill>
                <a:srgbClr val="8B8B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0" name="Rectangle 114"/>
              <p:cNvSpPr>
                <a:spLocks noChangeArrowheads="1"/>
              </p:cNvSpPr>
              <p:nvPr/>
            </p:nvSpPr>
            <p:spPr bwMode="auto">
              <a:xfrm>
                <a:off x="3236" y="3757"/>
                <a:ext cx="527" cy="1"/>
              </a:xfrm>
              <a:prstGeom prst="rect">
                <a:avLst/>
              </a:prstGeom>
              <a:solidFill>
                <a:srgbClr val="8A8A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1" name="Rectangle 115"/>
              <p:cNvSpPr>
                <a:spLocks noChangeArrowheads="1"/>
              </p:cNvSpPr>
              <p:nvPr/>
            </p:nvSpPr>
            <p:spPr bwMode="auto">
              <a:xfrm>
                <a:off x="3236" y="3758"/>
                <a:ext cx="527" cy="1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2" name="Rectangle 116"/>
              <p:cNvSpPr>
                <a:spLocks noChangeArrowheads="1"/>
              </p:cNvSpPr>
              <p:nvPr/>
            </p:nvSpPr>
            <p:spPr bwMode="auto">
              <a:xfrm>
                <a:off x="3236" y="3759"/>
                <a:ext cx="527" cy="1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3" name="Rectangle 117"/>
              <p:cNvSpPr>
                <a:spLocks noChangeArrowheads="1"/>
              </p:cNvSpPr>
              <p:nvPr/>
            </p:nvSpPr>
            <p:spPr bwMode="auto">
              <a:xfrm>
                <a:off x="3236" y="3759"/>
                <a:ext cx="527" cy="1"/>
              </a:xfrm>
              <a:prstGeom prst="rect">
                <a:avLst/>
              </a:prstGeom>
              <a:solidFill>
                <a:srgbClr val="8787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4" name="Rectangle 118"/>
              <p:cNvSpPr>
                <a:spLocks noChangeArrowheads="1"/>
              </p:cNvSpPr>
              <p:nvPr/>
            </p:nvSpPr>
            <p:spPr bwMode="auto">
              <a:xfrm>
                <a:off x="3236" y="3760"/>
                <a:ext cx="527" cy="1"/>
              </a:xfrm>
              <a:prstGeom prst="rect">
                <a:avLst/>
              </a:prstGeom>
              <a:solidFill>
                <a:srgbClr val="8686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5" name="Rectangle 119"/>
              <p:cNvSpPr>
                <a:spLocks noChangeArrowheads="1"/>
              </p:cNvSpPr>
              <p:nvPr/>
            </p:nvSpPr>
            <p:spPr bwMode="auto">
              <a:xfrm>
                <a:off x="3236" y="3761"/>
                <a:ext cx="527" cy="1"/>
              </a:xfrm>
              <a:prstGeom prst="rect">
                <a:avLst/>
              </a:prstGeom>
              <a:solidFill>
                <a:srgbClr val="8484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6" name="Rectangle 120"/>
              <p:cNvSpPr>
                <a:spLocks noChangeArrowheads="1"/>
              </p:cNvSpPr>
              <p:nvPr/>
            </p:nvSpPr>
            <p:spPr bwMode="auto">
              <a:xfrm>
                <a:off x="3236" y="3762"/>
                <a:ext cx="527" cy="1"/>
              </a:xfrm>
              <a:prstGeom prst="rect">
                <a:avLst/>
              </a:prstGeom>
              <a:solidFill>
                <a:srgbClr val="8383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7" name="Rectangle 121"/>
              <p:cNvSpPr>
                <a:spLocks noChangeArrowheads="1"/>
              </p:cNvSpPr>
              <p:nvPr/>
            </p:nvSpPr>
            <p:spPr bwMode="auto">
              <a:xfrm>
                <a:off x="3236" y="3762"/>
                <a:ext cx="527" cy="1"/>
              </a:xfrm>
              <a:prstGeom prst="rect">
                <a:avLst/>
              </a:prstGeom>
              <a:solidFill>
                <a:srgbClr val="8282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8" name="Rectangle 122"/>
              <p:cNvSpPr>
                <a:spLocks noChangeArrowheads="1"/>
              </p:cNvSpPr>
              <p:nvPr/>
            </p:nvSpPr>
            <p:spPr bwMode="auto">
              <a:xfrm>
                <a:off x="3236" y="3763"/>
                <a:ext cx="527" cy="1"/>
              </a:xfrm>
              <a:prstGeom prst="rect">
                <a:avLst/>
              </a:prstGeom>
              <a:solidFill>
                <a:srgbClr val="8181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69" name="Rectangle 123"/>
              <p:cNvSpPr>
                <a:spLocks noChangeArrowheads="1"/>
              </p:cNvSpPr>
              <p:nvPr/>
            </p:nvSpPr>
            <p:spPr bwMode="auto">
              <a:xfrm>
                <a:off x="3236" y="3764"/>
                <a:ext cx="527" cy="1"/>
              </a:xfrm>
              <a:prstGeom prst="rect">
                <a:avLst/>
              </a:prstGeom>
              <a:solidFill>
                <a:srgbClr val="8080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0" name="Rectangle 124"/>
              <p:cNvSpPr>
                <a:spLocks noChangeArrowheads="1"/>
              </p:cNvSpPr>
              <p:nvPr/>
            </p:nvSpPr>
            <p:spPr bwMode="auto">
              <a:xfrm>
                <a:off x="3236" y="3764"/>
                <a:ext cx="527" cy="1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1" name="Rectangle 125"/>
              <p:cNvSpPr>
                <a:spLocks noChangeArrowheads="1"/>
              </p:cNvSpPr>
              <p:nvPr/>
            </p:nvSpPr>
            <p:spPr bwMode="auto">
              <a:xfrm>
                <a:off x="3236" y="3765"/>
                <a:ext cx="527" cy="1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2" name="Rectangle 126"/>
              <p:cNvSpPr>
                <a:spLocks noChangeArrowheads="1"/>
              </p:cNvSpPr>
              <p:nvPr/>
            </p:nvSpPr>
            <p:spPr bwMode="auto">
              <a:xfrm>
                <a:off x="3236" y="3766"/>
                <a:ext cx="527" cy="1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3" name="Rectangle 127"/>
              <p:cNvSpPr>
                <a:spLocks noChangeArrowheads="1"/>
              </p:cNvSpPr>
              <p:nvPr/>
            </p:nvSpPr>
            <p:spPr bwMode="auto">
              <a:xfrm>
                <a:off x="3236" y="3767"/>
                <a:ext cx="527" cy="1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4" name="Rectangle 128"/>
              <p:cNvSpPr>
                <a:spLocks noChangeArrowheads="1"/>
              </p:cNvSpPr>
              <p:nvPr/>
            </p:nvSpPr>
            <p:spPr bwMode="auto">
              <a:xfrm>
                <a:off x="3236" y="3767"/>
                <a:ext cx="527" cy="1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5" name="Rectangle 129"/>
              <p:cNvSpPr>
                <a:spLocks noChangeArrowheads="1"/>
              </p:cNvSpPr>
              <p:nvPr/>
            </p:nvSpPr>
            <p:spPr bwMode="auto">
              <a:xfrm>
                <a:off x="3236" y="3768"/>
                <a:ext cx="527" cy="1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6" name="Rectangle 130"/>
              <p:cNvSpPr>
                <a:spLocks noChangeArrowheads="1"/>
              </p:cNvSpPr>
              <p:nvPr/>
            </p:nvSpPr>
            <p:spPr bwMode="auto">
              <a:xfrm>
                <a:off x="3236" y="3769"/>
                <a:ext cx="527" cy="1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7" name="Rectangle 131"/>
              <p:cNvSpPr>
                <a:spLocks noChangeArrowheads="1"/>
              </p:cNvSpPr>
              <p:nvPr/>
            </p:nvSpPr>
            <p:spPr bwMode="auto">
              <a:xfrm>
                <a:off x="3236" y="3770"/>
                <a:ext cx="527" cy="1"/>
              </a:xfrm>
              <a:prstGeom prst="rect">
                <a:avLst/>
              </a:prstGeom>
              <a:solidFill>
                <a:srgbClr val="7676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8" name="Rectangle 132"/>
              <p:cNvSpPr>
                <a:spLocks noChangeArrowheads="1"/>
              </p:cNvSpPr>
              <p:nvPr/>
            </p:nvSpPr>
            <p:spPr bwMode="auto">
              <a:xfrm>
                <a:off x="3236" y="3770"/>
                <a:ext cx="527" cy="1"/>
              </a:xfrm>
              <a:prstGeom prst="rect">
                <a:avLst/>
              </a:prstGeom>
              <a:solidFill>
                <a:srgbClr val="7474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79" name="Rectangle 133"/>
              <p:cNvSpPr>
                <a:spLocks noChangeArrowheads="1"/>
              </p:cNvSpPr>
              <p:nvPr/>
            </p:nvSpPr>
            <p:spPr bwMode="auto">
              <a:xfrm>
                <a:off x="3236" y="3771"/>
                <a:ext cx="527" cy="1"/>
              </a:xfrm>
              <a:prstGeom prst="rect">
                <a:avLst/>
              </a:prstGeom>
              <a:solidFill>
                <a:srgbClr val="7373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0" name="Rectangle 134"/>
              <p:cNvSpPr>
                <a:spLocks noChangeArrowheads="1"/>
              </p:cNvSpPr>
              <p:nvPr/>
            </p:nvSpPr>
            <p:spPr bwMode="auto">
              <a:xfrm>
                <a:off x="3236" y="3772"/>
                <a:ext cx="527" cy="1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1" name="Rectangle 135"/>
              <p:cNvSpPr>
                <a:spLocks noChangeArrowheads="1"/>
              </p:cNvSpPr>
              <p:nvPr/>
            </p:nvSpPr>
            <p:spPr bwMode="auto">
              <a:xfrm>
                <a:off x="3236" y="3773"/>
                <a:ext cx="527" cy="1"/>
              </a:xfrm>
              <a:prstGeom prst="rect">
                <a:avLst/>
              </a:prstGeom>
              <a:solidFill>
                <a:srgbClr val="6F6F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2" name="Rectangle 136"/>
              <p:cNvSpPr>
                <a:spLocks noChangeArrowheads="1"/>
              </p:cNvSpPr>
              <p:nvPr/>
            </p:nvSpPr>
            <p:spPr bwMode="auto">
              <a:xfrm>
                <a:off x="3236" y="3773"/>
                <a:ext cx="527" cy="1"/>
              </a:xfrm>
              <a:prstGeom prst="rect">
                <a:avLst/>
              </a:prstGeom>
              <a:solidFill>
                <a:srgbClr val="6E6E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3" name="Rectangle 137"/>
              <p:cNvSpPr>
                <a:spLocks noChangeArrowheads="1"/>
              </p:cNvSpPr>
              <p:nvPr/>
            </p:nvSpPr>
            <p:spPr bwMode="auto">
              <a:xfrm>
                <a:off x="3236" y="3774"/>
                <a:ext cx="527" cy="1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4" name="Rectangle 138"/>
              <p:cNvSpPr>
                <a:spLocks noChangeArrowheads="1"/>
              </p:cNvSpPr>
              <p:nvPr/>
            </p:nvSpPr>
            <p:spPr bwMode="auto">
              <a:xfrm>
                <a:off x="3236" y="3775"/>
                <a:ext cx="527" cy="1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5" name="Rectangle 139"/>
              <p:cNvSpPr>
                <a:spLocks noChangeArrowheads="1"/>
              </p:cNvSpPr>
              <p:nvPr/>
            </p:nvSpPr>
            <p:spPr bwMode="auto">
              <a:xfrm>
                <a:off x="3236" y="3776"/>
                <a:ext cx="527" cy="1"/>
              </a:xfrm>
              <a:prstGeom prst="rect">
                <a:avLst/>
              </a:prstGeom>
              <a:solidFill>
                <a:srgbClr val="6969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6" name="Rectangle 140"/>
              <p:cNvSpPr>
                <a:spLocks noChangeArrowheads="1"/>
              </p:cNvSpPr>
              <p:nvPr/>
            </p:nvSpPr>
            <p:spPr bwMode="auto">
              <a:xfrm>
                <a:off x="3236" y="3776"/>
                <a:ext cx="527" cy="1"/>
              </a:xfrm>
              <a:prstGeom prst="rect">
                <a:avLst/>
              </a:prstGeom>
              <a:solidFill>
                <a:srgbClr val="6868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7" name="Rectangle 141"/>
              <p:cNvSpPr>
                <a:spLocks noChangeArrowheads="1"/>
              </p:cNvSpPr>
              <p:nvPr/>
            </p:nvSpPr>
            <p:spPr bwMode="auto">
              <a:xfrm>
                <a:off x="3236" y="3777"/>
                <a:ext cx="527" cy="1"/>
              </a:xfrm>
              <a:prstGeom prst="rect">
                <a:avLst/>
              </a:prstGeom>
              <a:solidFill>
                <a:srgbClr val="6767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8" name="Rectangle 142"/>
              <p:cNvSpPr>
                <a:spLocks noChangeArrowheads="1"/>
              </p:cNvSpPr>
              <p:nvPr/>
            </p:nvSpPr>
            <p:spPr bwMode="auto">
              <a:xfrm>
                <a:off x="3236" y="3778"/>
                <a:ext cx="527" cy="1"/>
              </a:xfrm>
              <a:prstGeom prst="rect">
                <a:avLst/>
              </a:prstGeom>
              <a:solidFill>
                <a:srgbClr val="6565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89" name="Rectangle 143"/>
              <p:cNvSpPr>
                <a:spLocks noChangeArrowheads="1"/>
              </p:cNvSpPr>
              <p:nvPr/>
            </p:nvSpPr>
            <p:spPr bwMode="auto">
              <a:xfrm>
                <a:off x="3236" y="3779"/>
                <a:ext cx="527" cy="1"/>
              </a:xfrm>
              <a:prstGeom prst="rect">
                <a:avLst/>
              </a:prstGeom>
              <a:solidFill>
                <a:srgbClr val="646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0" name="Rectangle 144"/>
              <p:cNvSpPr>
                <a:spLocks noChangeArrowheads="1"/>
              </p:cNvSpPr>
              <p:nvPr/>
            </p:nvSpPr>
            <p:spPr bwMode="auto">
              <a:xfrm>
                <a:off x="3236" y="3779"/>
                <a:ext cx="527" cy="1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1" name="Rectangle 145"/>
              <p:cNvSpPr>
                <a:spLocks noChangeArrowheads="1"/>
              </p:cNvSpPr>
              <p:nvPr/>
            </p:nvSpPr>
            <p:spPr bwMode="auto">
              <a:xfrm>
                <a:off x="3236" y="3780"/>
                <a:ext cx="527" cy="1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2" name="Rectangle 146"/>
              <p:cNvSpPr>
                <a:spLocks noChangeArrowheads="1"/>
              </p:cNvSpPr>
              <p:nvPr/>
            </p:nvSpPr>
            <p:spPr bwMode="auto">
              <a:xfrm>
                <a:off x="3236" y="3781"/>
                <a:ext cx="527" cy="1"/>
              </a:xfrm>
              <a:prstGeom prst="rect">
                <a:avLst/>
              </a:prstGeom>
              <a:solidFill>
                <a:srgbClr val="606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3" name="Rectangle 147"/>
              <p:cNvSpPr>
                <a:spLocks noChangeArrowheads="1"/>
              </p:cNvSpPr>
              <p:nvPr/>
            </p:nvSpPr>
            <p:spPr bwMode="auto">
              <a:xfrm>
                <a:off x="3236" y="3781"/>
                <a:ext cx="527" cy="1"/>
              </a:xfrm>
              <a:prstGeom prst="rect">
                <a:avLst/>
              </a:prstGeom>
              <a:solidFill>
                <a:srgbClr val="5E5E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4" name="Rectangle 148"/>
              <p:cNvSpPr>
                <a:spLocks noChangeArrowheads="1"/>
              </p:cNvSpPr>
              <p:nvPr/>
            </p:nvSpPr>
            <p:spPr bwMode="auto">
              <a:xfrm>
                <a:off x="3236" y="3782"/>
                <a:ext cx="527" cy="1"/>
              </a:xfrm>
              <a:prstGeom prst="rect">
                <a:avLst/>
              </a:prstGeom>
              <a:solidFill>
                <a:srgbClr val="5D5D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5" name="Rectangle 149"/>
              <p:cNvSpPr>
                <a:spLocks noChangeArrowheads="1"/>
              </p:cNvSpPr>
              <p:nvPr/>
            </p:nvSpPr>
            <p:spPr bwMode="auto">
              <a:xfrm>
                <a:off x="3236" y="3783"/>
                <a:ext cx="527" cy="1"/>
              </a:xfrm>
              <a:prstGeom prst="rect">
                <a:avLst/>
              </a:prstGeom>
              <a:solidFill>
                <a:srgbClr val="5B5B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6" name="Rectangle 150"/>
              <p:cNvSpPr>
                <a:spLocks noChangeArrowheads="1"/>
              </p:cNvSpPr>
              <p:nvPr/>
            </p:nvSpPr>
            <p:spPr bwMode="auto">
              <a:xfrm>
                <a:off x="3236" y="3784"/>
                <a:ext cx="527" cy="1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7" name="Rectangle 151"/>
              <p:cNvSpPr>
                <a:spLocks noChangeArrowheads="1"/>
              </p:cNvSpPr>
              <p:nvPr/>
            </p:nvSpPr>
            <p:spPr bwMode="auto">
              <a:xfrm>
                <a:off x="3236" y="3784"/>
                <a:ext cx="527" cy="1"/>
              </a:xfrm>
              <a:prstGeom prst="rect">
                <a:avLst/>
              </a:prstGeom>
              <a:solidFill>
                <a:srgbClr val="5959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8" name="Rectangle 152"/>
              <p:cNvSpPr>
                <a:spLocks noChangeArrowheads="1"/>
              </p:cNvSpPr>
              <p:nvPr/>
            </p:nvSpPr>
            <p:spPr bwMode="auto">
              <a:xfrm>
                <a:off x="3236" y="3785"/>
                <a:ext cx="527" cy="1"/>
              </a:xfrm>
              <a:prstGeom prst="rect">
                <a:avLst/>
              </a:prstGeom>
              <a:solidFill>
                <a:srgbClr val="5858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499" name="Rectangle 153"/>
              <p:cNvSpPr>
                <a:spLocks noChangeArrowheads="1"/>
              </p:cNvSpPr>
              <p:nvPr/>
            </p:nvSpPr>
            <p:spPr bwMode="auto">
              <a:xfrm>
                <a:off x="3236" y="3786"/>
                <a:ext cx="527" cy="1"/>
              </a:xfrm>
              <a:prstGeom prst="rect">
                <a:avLst/>
              </a:prstGeom>
              <a:solidFill>
                <a:srgbClr val="5757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0" name="Rectangle 154"/>
              <p:cNvSpPr>
                <a:spLocks noChangeArrowheads="1"/>
              </p:cNvSpPr>
              <p:nvPr/>
            </p:nvSpPr>
            <p:spPr bwMode="auto">
              <a:xfrm>
                <a:off x="3236" y="3787"/>
                <a:ext cx="527" cy="1"/>
              </a:xfrm>
              <a:prstGeom prst="rect">
                <a:avLst/>
              </a:prstGeom>
              <a:solidFill>
                <a:srgbClr val="565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1" name="Rectangle 155"/>
              <p:cNvSpPr>
                <a:spLocks noChangeArrowheads="1"/>
              </p:cNvSpPr>
              <p:nvPr/>
            </p:nvSpPr>
            <p:spPr bwMode="auto">
              <a:xfrm>
                <a:off x="3236" y="3787"/>
                <a:ext cx="527" cy="1"/>
              </a:xfrm>
              <a:prstGeom prst="rect">
                <a:avLst/>
              </a:prstGeom>
              <a:solidFill>
                <a:srgbClr val="555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2" name="Rectangle 156"/>
              <p:cNvSpPr>
                <a:spLocks noChangeArrowheads="1"/>
              </p:cNvSpPr>
              <p:nvPr/>
            </p:nvSpPr>
            <p:spPr bwMode="auto">
              <a:xfrm>
                <a:off x="3236" y="3788"/>
                <a:ext cx="527" cy="1"/>
              </a:xfrm>
              <a:prstGeom prst="rect">
                <a:avLst/>
              </a:prstGeom>
              <a:solidFill>
                <a:srgbClr val="5454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3" name="Rectangle 157"/>
              <p:cNvSpPr>
                <a:spLocks noChangeArrowheads="1"/>
              </p:cNvSpPr>
              <p:nvPr/>
            </p:nvSpPr>
            <p:spPr bwMode="auto">
              <a:xfrm>
                <a:off x="3236" y="3789"/>
                <a:ext cx="527" cy="1"/>
              </a:xfrm>
              <a:prstGeom prst="rect">
                <a:avLst/>
              </a:prstGeom>
              <a:solidFill>
                <a:srgbClr val="5252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4" name="Rectangle 158"/>
              <p:cNvSpPr>
                <a:spLocks noChangeArrowheads="1"/>
              </p:cNvSpPr>
              <p:nvPr/>
            </p:nvSpPr>
            <p:spPr bwMode="auto">
              <a:xfrm>
                <a:off x="3236" y="3790"/>
                <a:ext cx="527" cy="1"/>
              </a:xfrm>
              <a:prstGeom prst="rect">
                <a:avLst/>
              </a:prstGeom>
              <a:solidFill>
                <a:srgbClr val="5151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5" name="Rectangle 159"/>
              <p:cNvSpPr>
                <a:spLocks noChangeArrowheads="1"/>
              </p:cNvSpPr>
              <p:nvPr/>
            </p:nvSpPr>
            <p:spPr bwMode="auto">
              <a:xfrm>
                <a:off x="3236" y="3790"/>
                <a:ext cx="527" cy="1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6" name="Rectangle 160"/>
              <p:cNvSpPr>
                <a:spLocks noChangeArrowheads="1"/>
              </p:cNvSpPr>
              <p:nvPr/>
            </p:nvSpPr>
            <p:spPr bwMode="auto">
              <a:xfrm>
                <a:off x="3236" y="3791"/>
                <a:ext cx="527" cy="1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7" name="Rectangle 161"/>
              <p:cNvSpPr>
                <a:spLocks noChangeArrowheads="1"/>
              </p:cNvSpPr>
              <p:nvPr/>
            </p:nvSpPr>
            <p:spPr bwMode="auto">
              <a:xfrm>
                <a:off x="3236" y="3792"/>
                <a:ext cx="527" cy="1"/>
              </a:xfrm>
              <a:prstGeom prst="rect">
                <a:avLst/>
              </a:prstGeom>
              <a:solidFill>
                <a:srgbClr val="4F4F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8" name="Rectangle 162"/>
              <p:cNvSpPr>
                <a:spLocks noChangeArrowheads="1"/>
              </p:cNvSpPr>
              <p:nvPr/>
            </p:nvSpPr>
            <p:spPr bwMode="auto">
              <a:xfrm>
                <a:off x="3236" y="3793"/>
                <a:ext cx="527" cy="1"/>
              </a:xfrm>
              <a:prstGeom prst="rect">
                <a:avLst/>
              </a:prstGeom>
              <a:solidFill>
                <a:srgbClr val="4E4E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09" name="Rectangle 163"/>
              <p:cNvSpPr>
                <a:spLocks noChangeArrowheads="1"/>
              </p:cNvSpPr>
              <p:nvPr/>
            </p:nvSpPr>
            <p:spPr bwMode="auto">
              <a:xfrm>
                <a:off x="3236" y="3793"/>
                <a:ext cx="527" cy="1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0" name="Rectangle 164"/>
              <p:cNvSpPr>
                <a:spLocks noChangeArrowheads="1"/>
              </p:cNvSpPr>
              <p:nvPr/>
            </p:nvSpPr>
            <p:spPr bwMode="auto">
              <a:xfrm>
                <a:off x="3236" y="3794"/>
                <a:ext cx="527" cy="1"/>
              </a:xfrm>
              <a:prstGeom prst="rect">
                <a:avLst/>
              </a:prstGeom>
              <a:solidFill>
                <a:srgbClr val="4C4C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1" name="Rectangle 165"/>
              <p:cNvSpPr>
                <a:spLocks noChangeArrowheads="1"/>
              </p:cNvSpPr>
              <p:nvPr/>
            </p:nvSpPr>
            <p:spPr bwMode="auto">
              <a:xfrm>
                <a:off x="3236" y="3795"/>
                <a:ext cx="527" cy="1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2" name="Rectangle 166"/>
              <p:cNvSpPr>
                <a:spLocks noChangeArrowheads="1"/>
              </p:cNvSpPr>
              <p:nvPr/>
            </p:nvSpPr>
            <p:spPr bwMode="auto">
              <a:xfrm>
                <a:off x="3236" y="3796"/>
                <a:ext cx="527" cy="1"/>
              </a:xfrm>
              <a:prstGeom prst="rect">
                <a:avLst/>
              </a:prstGeom>
              <a:solidFill>
                <a:srgbClr val="4B4B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3" name="Rectangle 167"/>
              <p:cNvSpPr>
                <a:spLocks noChangeArrowheads="1"/>
              </p:cNvSpPr>
              <p:nvPr/>
            </p:nvSpPr>
            <p:spPr bwMode="auto">
              <a:xfrm>
                <a:off x="3236" y="3796"/>
                <a:ext cx="527" cy="1"/>
              </a:xfrm>
              <a:prstGeom prst="rect">
                <a:avLst/>
              </a:prstGeom>
              <a:solidFill>
                <a:srgbClr val="4A4A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4" name="Rectangle 168"/>
              <p:cNvSpPr>
                <a:spLocks noChangeArrowheads="1"/>
              </p:cNvSpPr>
              <p:nvPr/>
            </p:nvSpPr>
            <p:spPr bwMode="auto">
              <a:xfrm>
                <a:off x="3236" y="3797"/>
                <a:ext cx="527" cy="1"/>
              </a:xfrm>
              <a:prstGeom prst="rect">
                <a:avLst/>
              </a:prstGeom>
              <a:solidFill>
                <a:srgbClr val="4A4A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5" name="Rectangle 169"/>
              <p:cNvSpPr>
                <a:spLocks noChangeArrowheads="1"/>
              </p:cNvSpPr>
              <p:nvPr/>
            </p:nvSpPr>
            <p:spPr bwMode="auto">
              <a:xfrm>
                <a:off x="3236" y="3798"/>
                <a:ext cx="527" cy="1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6" name="Rectangle 170"/>
              <p:cNvSpPr>
                <a:spLocks noChangeArrowheads="1"/>
              </p:cNvSpPr>
              <p:nvPr/>
            </p:nvSpPr>
            <p:spPr bwMode="auto">
              <a:xfrm>
                <a:off x="3236" y="3798"/>
                <a:ext cx="527" cy="1"/>
              </a:xfrm>
              <a:prstGeom prst="rect">
                <a:avLst/>
              </a:prstGeom>
              <a:solidFill>
                <a:srgbClr val="4949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7" name="Rectangle 171"/>
              <p:cNvSpPr>
                <a:spLocks noChangeArrowheads="1"/>
              </p:cNvSpPr>
              <p:nvPr/>
            </p:nvSpPr>
            <p:spPr bwMode="auto">
              <a:xfrm>
                <a:off x="3236" y="3799"/>
                <a:ext cx="527" cy="2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8" name="Rectangle 172"/>
              <p:cNvSpPr>
                <a:spLocks noChangeArrowheads="1"/>
              </p:cNvSpPr>
              <p:nvPr/>
            </p:nvSpPr>
            <p:spPr bwMode="auto">
              <a:xfrm>
                <a:off x="3236" y="3801"/>
                <a:ext cx="527" cy="1"/>
              </a:xfrm>
              <a:prstGeom prst="rect">
                <a:avLst/>
              </a:prstGeom>
              <a:solidFill>
                <a:srgbClr val="474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19" name="Rectangle 173"/>
              <p:cNvSpPr>
                <a:spLocks noChangeArrowheads="1"/>
              </p:cNvSpPr>
              <p:nvPr/>
            </p:nvSpPr>
            <p:spPr bwMode="auto">
              <a:xfrm>
                <a:off x="3236" y="3801"/>
                <a:ext cx="527" cy="1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0" name="Rectangle 174"/>
              <p:cNvSpPr>
                <a:spLocks noChangeArrowheads="1"/>
              </p:cNvSpPr>
              <p:nvPr/>
            </p:nvSpPr>
            <p:spPr bwMode="auto">
              <a:xfrm>
                <a:off x="3236" y="3734"/>
                <a:ext cx="527" cy="68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1" name="Rectangle 175"/>
              <p:cNvSpPr>
                <a:spLocks noChangeArrowheads="1"/>
              </p:cNvSpPr>
              <p:nvPr/>
            </p:nvSpPr>
            <p:spPr bwMode="auto">
              <a:xfrm>
                <a:off x="1919" y="3688"/>
                <a:ext cx="527" cy="10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2" name="Rectangle 176"/>
              <p:cNvSpPr>
                <a:spLocks noChangeArrowheads="1"/>
              </p:cNvSpPr>
              <p:nvPr/>
            </p:nvSpPr>
            <p:spPr bwMode="auto">
              <a:xfrm>
                <a:off x="1919" y="3698"/>
                <a:ext cx="527" cy="7"/>
              </a:xfrm>
              <a:prstGeom prst="rect">
                <a:avLst/>
              </a:prstGeom>
              <a:solidFill>
                <a:srgbClr val="97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3" name="Rectangle 177"/>
              <p:cNvSpPr>
                <a:spLocks noChangeArrowheads="1"/>
              </p:cNvSpPr>
              <p:nvPr/>
            </p:nvSpPr>
            <p:spPr bwMode="auto">
              <a:xfrm>
                <a:off x="1919" y="3705"/>
                <a:ext cx="527" cy="6"/>
              </a:xfrm>
              <a:prstGeom prst="rect">
                <a:avLst/>
              </a:prstGeom>
              <a:solidFill>
                <a:srgbClr val="95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4" name="Rectangle 178"/>
              <p:cNvSpPr>
                <a:spLocks noChangeArrowheads="1"/>
              </p:cNvSpPr>
              <p:nvPr/>
            </p:nvSpPr>
            <p:spPr bwMode="auto">
              <a:xfrm>
                <a:off x="1919" y="3711"/>
                <a:ext cx="527" cy="5"/>
              </a:xfrm>
              <a:prstGeom prst="rect">
                <a:avLst/>
              </a:prstGeom>
              <a:solidFill>
                <a:srgbClr val="93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5" name="Rectangle 179"/>
              <p:cNvSpPr>
                <a:spLocks noChangeArrowheads="1"/>
              </p:cNvSpPr>
              <p:nvPr/>
            </p:nvSpPr>
            <p:spPr bwMode="auto">
              <a:xfrm>
                <a:off x="1919" y="3716"/>
                <a:ext cx="527" cy="3"/>
              </a:xfrm>
              <a:prstGeom prst="rect">
                <a:avLst/>
              </a:prstGeom>
              <a:solidFill>
                <a:srgbClr val="91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6" name="Rectangle 180"/>
              <p:cNvSpPr>
                <a:spLocks noChangeArrowheads="1"/>
              </p:cNvSpPr>
              <p:nvPr/>
            </p:nvSpPr>
            <p:spPr bwMode="auto">
              <a:xfrm>
                <a:off x="1919" y="3719"/>
                <a:ext cx="527" cy="3"/>
              </a:xfrm>
              <a:prstGeom prst="rect">
                <a:avLst/>
              </a:prstGeom>
              <a:solidFill>
                <a:srgbClr val="8F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7" name="Rectangle 181"/>
              <p:cNvSpPr>
                <a:spLocks noChangeArrowheads="1"/>
              </p:cNvSpPr>
              <p:nvPr/>
            </p:nvSpPr>
            <p:spPr bwMode="auto">
              <a:xfrm>
                <a:off x="1919" y="3722"/>
                <a:ext cx="527" cy="3"/>
              </a:xfrm>
              <a:prstGeom prst="rect">
                <a:avLst/>
              </a:prstGeom>
              <a:solidFill>
                <a:srgbClr val="8D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8" name="Rectangle 182"/>
              <p:cNvSpPr>
                <a:spLocks noChangeArrowheads="1"/>
              </p:cNvSpPr>
              <p:nvPr/>
            </p:nvSpPr>
            <p:spPr bwMode="auto">
              <a:xfrm>
                <a:off x="1919" y="3725"/>
                <a:ext cx="527" cy="3"/>
              </a:xfrm>
              <a:prstGeom prst="rect">
                <a:avLst/>
              </a:prstGeom>
              <a:solidFill>
                <a:srgbClr val="8B2E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29" name="Rectangle 183"/>
              <p:cNvSpPr>
                <a:spLocks noChangeArrowheads="1"/>
              </p:cNvSpPr>
              <p:nvPr/>
            </p:nvSpPr>
            <p:spPr bwMode="auto">
              <a:xfrm>
                <a:off x="1919" y="3728"/>
                <a:ext cx="527" cy="2"/>
              </a:xfrm>
              <a:prstGeom prst="rect">
                <a:avLst/>
              </a:prstGeom>
              <a:solidFill>
                <a:srgbClr val="892D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0" name="Rectangle 184"/>
              <p:cNvSpPr>
                <a:spLocks noChangeArrowheads="1"/>
              </p:cNvSpPr>
              <p:nvPr/>
            </p:nvSpPr>
            <p:spPr bwMode="auto">
              <a:xfrm>
                <a:off x="1919" y="3730"/>
                <a:ext cx="527" cy="3"/>
              </a:xfrm>
              <a:prstGeom prst="rect">
                <a:avLst/>
              </a:prstGeom>
              <a:solidFill>
                <a:srgbClr val="872D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1" name="Rectangle 185"/>
              <p:cNvSpPr>
                <a:spLocks noChangeArrowheads="1"/>
              </p:cNvSpPr>
              <p:nvPr/>
            </p:nvSpPr>
            <p:spPr bwMode="auto">
              <a:xfrm>
                <a:off x="1919" y="3733"/>
                <a:ext cx="527" cy="1"/>
              </a:xfrm>
              <a:prstGeom prst="rect">
                <a:avLst/>
              </a:prstGeom>
              <a:solidFill>
                <a:srgbClr val="852D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2" name="Rectangle 186"/>
              <p:cNvSpPr>
                <a:spLocks noChangeArrowheads="1"/>
              </p:cNvSpPr>
              <p:nvPr/>
            </p:nvSpPr>
            <p:spPr bwMode="auto">
              <a:xfrm>
                <a:off x="1919" y="3734"/>
                <a:ext cx="527" cy="3"/>
              </a:xfrm>
              <a:prstGeom prst="rect">
                <a:avLst/>
              </a:prstGeom>
              <a:solidFill>
                <a:srgbClr val="832C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3" name="Rectangle 187"/>
              <p:cNvSpPr>
                <a:spLocks noChangeArrowheads="1"/>
              </p:cNvSpPr>
              <p:nvPr/>
            </p:nvSpPr>
            <p:spPr bwMode="auto">
              <a:xfrm>
                <a:off x="1919" y="3737"/>
                <a:ext cx="527" cy="2"/>
              </a:xfrm>
              <a:prstGeom prst="rect">
                <a:avLst/>
              </a:prstGeom>
              <a:solidFill>
                <a:srgbClr val="812B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4" name="Rectangle 188"/>
              <p:cNvSpPr>
                <a:spLocks noChangeArrowheads="1"/>
              </p:cNvSpPr>
              <p:nvPr/>
            </p:nvSpPr>
            <p:spPr bwMode="auto">
              <a:xfrm>
                <a:off x="1919" y="3739"/>
                <a:ext cx="527" cy="1"/>
              </a:xfrm>
              <a:prstGeom prst="rect">
                <a:avLst/>
              </a:prstGeom>
              <a:solidFill>
                <a:srgbClr val="7F2B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5" name="Rectangle 189"/>
              <p:cNvSpPr>
                <a:spLocks noChangeArrowheads="1"/>
              </p:cNvSpPr>
              <p:nvPr/>
            </p:nvSpPr>
            <p:spPr bwMode="auto">
              <a:xfrm>
                <a:off x="1919" y="3740"/>
                <a:ext cx="527" cy="2"/>
              </a:xfrm>
              <a:prstGeom prst="rect">
                <a:avLst/>
              </a:prstGeom>
              <a:solidFill>
                <a:srgbClr val="7D2A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6" name="Rectangle 190"/>
              <p:cNvSpPr>
                <a:spLocks noChangeArrowheads="1"/>
              </p:cNvSpPr>
              <p:nvPr/>
            </p:nvSpPr>
            <p:spPr bwMode="auto">
              <a:xfrm>
                <a:off x="1919" y="3742"/>
                <a:ext cx="527" cy="3"/>
              </a:xfrm>
              <a:prstGeom prst="rect">
                <a:avLst/>
              </a:prstGeom>
              <a:solidFill>
                <a:srgbClr val="7B29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7" name="Rectangle 191"/>
              <p:cNvSpPr>
                <a:spLocks noChangeArrowheads="1"/>
              </p:cNvSpPr>
              <p:nvPr/>
            </p:nvSpPr>
            <p:spPr bwMode="auto">
              <a:xfrm>
                <a:off x="1919" y="3745"/>
                <a:ext cx="527" cy="2"/>
              </a:xfrm>
              <a:prstGeom prst="rect">
                <a:avLst/>
              </a:prstGeom>
              <a:solidFill>
                <a:srgbClr val="7928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8" name="Rectangle 192"/>
              <p:cNvSpPr>
                <a:spLocks noChangeArrowheads="1"/>
              </p:cNvSpPr>
              <p:nvPr/>
            </p:nvSpPr>
            <p:spPr bwMode="auto">
              <a:xfrm>
                <a:off x="1919" y="3747"/>
                <a:ext cx="527" cy="1"/>
              </a:xfrm>
              <a:prstGeom prst="rect">
                <a:avLst/>
              </a:prstGeom>
              <a:solidFill>
                <a:srgbClr val="7728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39" name="Rectangle 193"/>
              <p:cNvSpPr>
                <a:spLocks noChangeArrowheads="1"/>
              </p:cNvSpPr>
              <p:nvPr/>
            </p:nvSpPr>
            <p:spPr bwMode="auto">
              <a:xfrm>
                <a:off x="1919" y="3748"/>
                <a:ext cx="527" cy="2"/>
              </a:xfrm>
              <a:prstGeom prst="rect">
                <a:avLst/>
              </a:prstGeom>
              <a:solidFill>
                <a:srgbClr val="75274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0" name="Rectangle 194"/>
              <p:cNvSpPr>
                <a:spLocks noChangeArrowheads="1"/>
              </p:cNvSpPr>
              <p:nvPr/>
            </p:nvSpPr>
            <p:spPr bwMode="auto">
              <a:xfrm>
                <a:off x="1919" y="3750"/>
                <a:ext cx="527" cy="1"/>
              </a:xfrm>
              <a:prstGeom prst="rect">
                <a:avLst/>
              </a:prstGeom>
              <a:solidFill>
                <a:srgbClr val="7325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1" name="Rectangle 195"/>
              <p:cNvSpPr>
                <a:spLocks noChangeArrowheads="1"/>
              </p:cNvSpPr>
              <p:nvPr/>
            </p:nvSpPr>
            <p:spPr bwMode="auto">
              <a:xfrm>
                <a:off x="1919" y="3751"/>
                <a:ext cx="527" cy="2"/>
              </a:xfrm>
              <a:prstGeom prst="rect">
                <a:avLst/>
              </a:prstGeom>
              <a:solidFill>
                <a:srgbClr val="71254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2" name="Rectangle 196"/>
              <p:cNvSpPr>
                <a:spLocks noChangeArrowheads="1"/>
              </p:cNvSpPr>
              <p:nvPr/>
            </p:nvSpPr>
            <p:spPr bwMode="auto">
              <a:xfrm>
                <a:off x="1919" y="3753"/>
                <a:ext cx="527" cy="2"/>
              </a:xfrm>
              <a:prstGeom prst="rect">
                <a:avLst/>
              </a:prstGeom>
              <a:solidFill>
                <a:srgbClr val="6F25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3" name="Rectangle 197"/>
              <p:cNvSpPr>
                <a:spLocks noChangeArrowheads="1"/>
              </p:cNvSpPr>
              <p:nvPr/>
            </p:nvSpPr>
            <p:spPr bwMode="auto">
              <a:xfrm>
                <a:off x="1919" y="3755"/>
                <a:ext cx="527" cy="1"/>
              </a:xfrm>
              <a:prstGeom prst="rect">
                <a:avLst/>
              </a:prstGeom>
              <a:solidFill>
                <a:srgbClr val="6D24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4" name="Rectangle 198"/>
              <p:cNvSpPr>
                <a:spLocks noChangeArrowheads="1"/>
              </p:cNvSpPr>
              <p:nvPr/>
            </p:nvSpPr>
            <p:spPr bwMode="auto">
              <a:xfrm>
                <a:off x="1919" y="3756"/>
                <a:ext cx="527" cy="2"/>
              </a:xfrm>
              <a:prstGeom prst="rect">
                <a:avLst/>
              </a:prstGeom>
              <a:solidFill>
                <a:srgbClr val="6B24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5" name="Rectangle 199"/>
              <p:cNvSpPr>
                <a:spLocks noChangeArrowheads="1"/>
              </p:cNvSpPr>
              <p:nvPr/>
            </p:nvSpPr>
            <p:spPr bwMode="auto">
              <a:xfrm>
                <a:off x="1919" y="3758"/>
                <a:ext cx="527" cy="2"/>
              </a:xfrm>
              <a:prstGeom prst="rect">
                <a:avLst/>
              </a:prstGeom>
              <a:solidFill>
                <a:srgbClr val="69234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6" name="Rectangle 200"/>
              <p:cNvSpPr>
                <a:spLocks noChangeArrowheads="1"/>
              </p:cNvSpPr>
              <p:nvPr/>
            </p:nvSpPr>
            <p:spPr bwMode="auto">
              <a:xfrm>
                <a:off x="1919" y="3760"/>
                <a:ext cx="527" cy="2"/>
              </a:xfrm>
              <a:prstGeom prst="rect">
                <a:avLst/>
              </a:prstGeom>
              <a:solidFill>
                <a:srgbClr val="6722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7" name="Rectangle 201"/>
              <p:cNvSpPr>
                <a:spLocks noChangeArrowheads="1"/>
              </p:cNvSpPr>
              <p:nvPr/>
            </p:nvSpPr>
            <p:spPr bwMode="auto">
              <a:xfrm>
                <a:off x="1919" y="3762"/>
                <a:ext cx="527" cy="2"/>
              </a:xfrm>
              <a:prstGeom prst="rect">
                <a:avLst/>
              </a:prstGeom>
              <a:solidFill>
                <a:srgbClr val="6521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8" name="Rectangle 202"/>
              <p:cNvSpPr>
                <a:spLocks noChangeArrowheads="1"/>
              </p:cNvSpPr>
              <p:nvPr/>
            </p:nvSpPr>
            <p:spPr bwMode="auto">
              <a:xfrm>
                <a:off x="1919" y="3764"/>
                <a:ext cx="527" cy="1"/>
              </a:xfrm>
              <a:prstGeom prst="rect">
                <a:avLst/>
              </a:prstGeom>
              <a:solidFill>
                <a:srgbClr val="6320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49" name="Rectangle 203"/>
              <p:cNvSpPr>
                <a:spLocks noChangeArrowheads="1"/>
              </p:cNvSpPr>
              <p:nvPr/>
            </p:nvSpPr>
            <p:spPr bwMode="auto">
              <a:xfrm>
                <a:off x="1919" y="3765"/>
                <a:ext cx="527" cy="2"/>
              </a:xfrm>
              <a:prstGeom prst="rect">
                <a:avLst/>
              </a:prstGeom>
              <a:solidFill>
                <a:srgbClr val="6120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50" name="Rectangle 204"/>
              <p:cNvSpPr>
                <a:spLocks noChangeArrowheads="1"/>
              </p:cNvSpPr>
              <p:nvPr/>
            </p:nvSpPr>
            <p:spPr bwMode="auto">
              <a:xfrm>
                <a:off x="1919" y="3767"/>
                <a:ext cx="527" cy="2"/>
              </a:xfrm>
              <a:prstGeom prst="rect">
                <a:avLst/>
              </a:prstGeom>
              <a:solidFill>
                <a:srgbClr val="5F1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51" name="Rectangle 205"/>
              <p:cNvSpPr>
                <a:spLocks noChangeArrowheads="1"/>
              </p:cNvSpPr>
              <p:nvPr/>
            </p:nvSpPr>
            <p:spPr bwMode="auto">
              <a:xfrm>
                <a:off x="1919" y="3769"/>
                <a:ext cx="527" cy="1"/>
              </a:xfrm>
              <a:prstGeom prst="rect">
                <a:avLst/>
              </a:prstGeom>
              <a:solidFill>
                <a:srgbClr val="5D1E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52" name="Rectangle 206"/>
              <p:cNvSpPr>
                <a:spLocks noChangeArrowheads="1"/>
              </p:cNvSpPr>
              <p:nvPr/>
            </p:nvSpPr>
            <p:spPr bwMode="auto">
              <a:xfrm>
                <a:off x="1919" y="3770"/>
                <a:ext cx="527" cy="3"/>
              </a:xfrm>
              <a:prstGeom prst="rect">
                <a:avLst/>
              </a:prstGeom>
              <a:solidFill>
                <a:srgbClr val="5B1E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53" name="Rectangle 207"/>
              <p:cNvSpPr>
                <a:spLocks noChangeArrowheads="1"/>
              </p:cNvSpPr>
              <p:nvPr/>
            </p:nvSpPr>
            <p:spPr bwMode="auto">
              <a:xfrm>
                <a:off x="1919" y="3773"/>
                <a:ext cx="527" cy="2"/>
              </a:xfrm>
              <a:prstGeom prst="rect">
                <a:avLst/>
              </a:prstGeom>
              <a:solidFill>
                <a:srgbClr val="591E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554" name="Rectangle 208"/>
              <p:cNvSpPr>
                <a:spLocks noChangeArrowheads="1"/>
              </p:cNvSpPr>
              <p:nvPr/>
            </p:nvSpPr>
            <p:spPr bwMode="auto">
              <a:xfrm>
                <a:off x="1919" y="3775"/>
                <a:ext cx="527" cy="2"/>
              </a:xfrm>
              <a:prstGeom prst="rect">
                <a:avLst/>
              </a:prstGeom>
              <a:solidFill>
                <a:srgbClr val="571C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</p:grpSp>
        <p:grpSp>
          <p:nvGrpSpPr>
            <p:cNvPr id="48136" name="Group 410"/>
            <p:cNvGrpSpPr>
              <a:grpSpLocks/>
            </p:cNvGrpSpPr>
            <p:nvPr/>
          </p:nvGrpSpPr>
          <p:grpSpPr bwMode="auto">
            <a:xfrm>
              <a:off x="758" y="1476"/>
              <a:ext cx="4378" cy="2530"/>
              <a:chOff x="758" y="1476"/>
              <a:chExt cx="4378" cy="2530"/>
            </a:xfrm>
          </p:grpSpPr>
          <p:sp>
            <p:nvSpPr>
              <p:cNvPr id="48155" name="Rectangle 210"/>
              <p:cNvSpPr>
                <a:spLocks noChangeArrowheads="1"/>
              </p:cNvSpPr>
              <p:nvPr/>
            </p:nvSpPr>
            <p:spPr bwMode="auto">
              <a:xfrm>
                <a:off x="1919" y="3777"/>
                <a:ext cx="527" cy="2"/>
              </a:xfrm>
              <a:prstGeom prst="rect">
                <a:avLst/>
              </a:prstGeom>
              <a:solidFill>
                <a:srgbClr val="551C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56" name="Rectangle 211"/>
              <p:cNvSpPr>
                <a:spLocks noChangeArrowheads="1"/>
              </p:cNvSpPr>
              <p:nvPr/>
            </p:nvSpPr>
            <p:spPr bwMode="auto">
              <a:xfrm>
                <a:off x="1919" y="3779"/>
                <a:ext cx="527" cy="2"/>
              </a:xfrm>
              <a:prstGeom prst="rect">
                <a:avLst/>
              </a:prstGeom>
              <a:solidFill>
                <a:srgbClr val="531B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57" name="Rectangle 212"/>
              <p:cNvSpPr>
                <a:spLocks noChangeArrowheads="1"/>
              </p:cNvSpPr>
              <p:nvPr/>
            </p:nvSpPr>
            <p:spPr bwMode="auto">
              <a:xfrm>
                <a:off x="1919" y="3781"/>
                <a:ext cx="527" cy="4"/>
              </a:xfrm>
              <a:prstGeom prst="rect">
                <a:avLst/>
              </a:prstGeom>
              <a:solidFill>
                <a:srgbClr val="511A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58" name="Rectangle 213"/>
              <p:cNvSpPr>
                <a:spLocks noChangeArrowheads="1"/>
              </p:cNvSpPr>
              <p:nvPr/>
            </p:nvSpPr>
            <p:spPr bwMode="auto">
              <a:xfrm>
                <a:off x="1919" y="3785"/>
                <a:ext cx="527" cy="2"/>
              </a:xfrm>
              <a:prstGeom prst="rect">
                <a:avLst/>
              </a:prstGeom>
              <a:solidFill>
                <a:srgbClr val="4F19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59" name="Rectangle 214"/>
              <p:cNvSpPr>
                <a:spLocks noChangeArrowheads="1"/>
              </p:cNvSpPr>
              <p:nvPr/>
            </p:nvSpPr>
            <p:spPr bwMode="auto">
              <a:xfrm>
                <a:off x="1919" y="3787"/>
                <a:ext cx="527" cy="3"/>
              </a:xfrm>
              <a:prstGeom prst="rect">
                <a:avLst/>
              </a:prstGeom>
              <a:solidFill>
                <a:srgbClr val="4D1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0" name="Rectangle 215"/>
              <p:cNvSpPr>
                <a:spLocks noChangeArrowheads="1"/>
              </p:cNvSpPr>
              <p:nvPr/>
            </p:nvSpPr>
            <p:spPr bwMode="auto">
              <a:xfrm>
                <a:off x="1919" y="3790"/>
                <a:ext cx="527" cy="4"/>
              </a:xfrm>
              <a:prstGeom prst="rect">
                <a:avLst/>
              </a:prstGeom>
              <a:solidFill>
                <a:srgbClr val="4B19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1" name="Rectangle 216"/>
              <p:cNvSpPr>
                <a:spLocks noChangeArrowheads="1"/>
              </p:cNvSpPr>
              <p:nvPr/>
            </p:nvSpPr>
            <p:spPr bwMode="auto">
              <a:xfrm>
                <a:off x="1919" y="3794"/>
                <a:ext cx="527" cy="2"/>
              </a:xfrm>
              <a:prstGeom prst="rect">
                <a:avLst/>
              </a:prstGeom>
              <a:solidFill>
                <a:srgbClr val="4919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2" name="Rectangle 217"/>
              <p:cNvSpPr>
                <a:spLocks noChangeArrowheads="1"/>
              </p:cNvSpPr>
              <p:nvPr/>
            </p:nvSpPr>
            <p:spPr bwMode="auto">
              <a:xfrm>
                <a:off x="1919" y="3796"/>
                <a:ext cx="527" cy="3"/>
              </a:xfrm>
              <a:prstGeom prst="rect">
                <a:avLst/>
              </a:prstGeom>
              <a:solidFill>
                <a:srgbClr val="4917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3" name="Rectangle 218"/>
              <p:cNvSpPr>
                <a:spLocks noChangeArrowheads="1"/>
              </p:cNvSpPr>
              <p:nvPr/>
            </p:nvSpPr>
            <p:spPr bwMode="auto">
              <a:xfrm>
                <a:off x="1919" y="3799"/>
                <a:ext cx="527" cy="3"/>
              </a:xfrm>
              <a:prstGeom prst="rect">
                <a:avLst/>
              </a:prstGeom>
              <a:solidFill>
                <a:srgbClr val="4717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4" name="Rectangle 219"/>
              <p:cNvSpPr>
                <a:spLocks noChangeArrowheads="1"/>
              </p:cNvSpPr>
              <p:nvPr/>
            </p:nvSpPr>
            <p:spPr bwMode="auto">
              <a:xfrm>
                <a:off x="1919" y="3688"/>
                <a:ext cx="527" cy="114"/>
              </a:xfrm>
              <a:prstGeom prst="rect">
                <a:avLst/>
              </a:prstGeom>
              <a:gradFill rotWithShape="1">
                <a:gsLst>
                  <a:gs pos="0">
                    <a:srgbClr val="C00000"/>
                  </a:gs>
                  <a:gs pos="100000">
                    <a:srgbClr val="475E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5" name="Rectangle 220"/>
              <p:cNvSpPr>
                <a:spLocks noChangeArrowheads="1"/>
              </p:cNvSpPr>
              <p:nvPr/>
            </p:nvSpPr>
            <p:spPr bwMode="auto">
              <a:xfrm>
                <a:off x="3763" y="3666"/>
                <a:ext cx="526" cy="12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6" name="Rectangle 221"/>
              <p:cNvSpPr>
                <a:spLocks noChangeArrowheads="1"/>
              </p:cNvSpPr>
              <p:nvPr/>
            </p:nvSpPr>
            <p:spPr bwMode="auto">
              <a:xfrm>
                <a:off x="3763" y="3678"/>
                <a:ext cx="526" cy="8"/>
              </a:xfrm>
              <a:prstGeom prst="rect">
                <a:avLst/>
              </a:prstGeom>
              <a:solidFill>
                <a:srgbClr val="97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7" name="Rectangle 222"/>
              <p:cNvSpPr>
                <a:spLocks noChangeArrowheads="1"/>
              </p:cNvSpPr>
              <p:nvPr/>
            </p:nvSpPr>
            <p:spPr bwMode="auto">
              <a:xfrm>
                <a:off x="3763" y="3686"/>
                <a:ext cx="526" cy="7"/>
              </a:xfrm>
              <a:prstGeom prst="rect">
                <a:avLst/>
              </a:prstGeom>
              <a:solidFill>
                <a:srgbClr val="95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8" name="Rectangle 223"/>
              <p:cNvSpPr>
                <a:spLocks noChangeArrowheads="1"/>
              </p:cNvSpPr>
              <p:nvPr/>
            </p:nvSpPr>
            <p:spPr bwMode="auto">
              <a:xfrm>
                <a:off x="3763" y="3693"/>
                <a:ext cx="526" cy="6"/>
              </a:xfrm>
              <a:prstGeom prst="rect">
                <a:avLst/>
              </a:prstGeom>
              <a:solidFill>
                <a:srgbClr val="93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69" name="Rectangle 224"/>
              <p:cNvSpPr>
                <a:spLocks noChangeArrowheads="1"/>
              </p:cNvSpPr>
              <p:nvPr/>
            </p:nvSpPr>
            <p:spPr bwMode="auto">
              <a:xfrm>
                <a:off x="3763" y="3699"/>
                <a:ext cx="526" cy="4"/>
              </a:xfrm>
              <a:prstGeom prst="rect">
                <a:avLst/>
              </a:prstGeom>
              <a:solidFill>
                <a:srgbClr val="91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0" name="Rectangle 225"/>
              <p:cNvSpPr>
                <a:spLocks noChangeArrowheads="1"/>
              </p:cNvSpPr>
              <p:nvPr/>
            </p:nvSpPr>
            <p:spPr bwMode="auto">
              <a:xfrm>
                <a:off x="3763" y="3703"/>
                <a:ext cx="526" cy="4"/>
              </a:xfrm>
              <a:prstGeom prst="rect">
                <a:avLst/>
              </a:prstGeom>
              <a:solidFill>
                <a:srgbClr val="8F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1" name="Rectangle 226"/>
              <p:cNvSpPr>
                <a:spLocks noChangeArrowheads="1"/>
              </p:cNvSpPr>
              <p:nvPr/>
            </p:nvSpPr>
            <p:spPr bwMode="auto">
              <a:xfrm>
                <a:off x="3763" y="3707"/>
                <a:ext cx="526" cy="3"/>
              </a:xfrm>
              <a:prstGeom prst="rect">
                <a:avLst/>
              </a:prstGeom>
              <a:solidFill>
                <a:srgbClr val="8D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2" name="Rectangle 227"/>
              <p:cNvSpPr>
                <a:spLocks noChangeArrowheads="1"/>
              </p:cNvSpPr>
              <p:nvPr/>
            </p:nvSpPr>
            <p:spPr bwMode="auto">
              <a:xfrm>
                <a:off x="3763" y="3710"/>
                <a:ext cx="526" cy="3"/>
              </a:xfrm>
              <a:prstGeom prst="rect">
                <a:avLst/>
              </a:prstGeom>
              <a:solidFill>
                <a:srgbClr val="8B2E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3" name="Rectangle 228"/>
              <p:cNvSpPr>
                <a:spLocks noChangeArrowheads="1"/>
              </p:cNvSpPr>
              <p:nvPr/>
            </p:nvSpPr>
            <p:spPr bwMode="auto">
              <a:xfrm>
                <a:off x="3763" y="3713"/>
                <a:ext cx="526" cy="3"/>
              </a:xfrm>
              <a:prstGeom prst="rect">
                <a:avLst/>
              </a:prstGeom>
              <a:solidFill>
                <a:srgbClr val="892D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4" name="Rectangle 229"/>
              <p:cNvSpPr>
                <a:spLocks noChangeArrowheads="1"/>
              </p:cNvSpPr>
              <p:nvPr/>
            </p:nvSpPr>
            <p:spPr bwMode="auto">
              <a:xfrm>
                <a:off x="3763" y="3716"/>
                <a:ext cx="526" cy="3"/>
              </a:xfrm>
              <a:prstGeom prst="rect">
                <a:avLst/>
              </a:prstGeom>
              <a:solidFill>
                <a:srgbClr val="872D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5" name="Rectangle 230"/>
              <p:cNvSpPr>
                <a:spLocks noChangeArrowheads="1"/>
              </p:cNvSpPr>
              <p:nvPr/>
            </p:nvSpPr>
            <p:spPr bwMode="auto">
              <a:xfrm>
                <a:off x="3763" y="3719"/>
                <a:ext cx="526" cy="2"/>
              </a:xfrm>
              <a:prstGeom prst="rect">
                <a:avLst/>
              </a:prstGeom>
              <a:solidFill>
                <a:srgbClr val="852D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6" name="Rectangle 231"/>
              <p:cNvSpPr>
                <a:spLocks noChangeArrowheads="1"/>
              </p:cNvSpPr>
              <p:nvPr/>
            </p:nvSpPr>
            <p:spPr bwMode="auto">
              <a:xfrm>
                <a:off x="3763" y="3721"/>
                <a:ext cx="526" cy="3"/>
              </a:xfrm>
              <a:prstGeom prst="rect">
                <a:avLst/>
              </a:prstGeom>
              <a:solidFill>
                <a:srgbClr val="832C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7" name="Rectangle 232"/>
              <p:cNvSpPr>
                <a:spLocks noChangeArrowheads="1"/>
              </p:cNvSpPr>
              <p:nvPr/>
            </p:nvSpPr>
            <p:spPr bwMode="auto">
              <a:xfrm>
                <a:off x="3763" y="3724"/>
                <a:ext cx="526" cy="2"/>
              </a:xfrm>
              <a:prstGeom prst="rect">
                <a:avLst/>
              </a:prstGeom>
              <a:solidFill>
                <a:srgbClr val="812C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8" name="Rectangle 233"/>
              <p:cNvSpPr>
                <a:spLocks noChangeArrowheads="1"/>
              </p:cNvSpPr>
              <p:nvPr/>
            </p:nvSpPr>
            <p:spPr bwMode="auto">
              <a:xfrm>
                <a:off x="3763" y="3726"/>
                <a:ext cx="526" cy="2"/>
              </a:xfrm>
              <a:prstGeom prst="rect">
                <a:avLst/>
              </a:prstGeom>
              <a:solidFill>
                <a:srgbClr val="7F2B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79" name="Rectangle 234"/>
              <p:cNvSpPr>
                <a:spLocks noChangeArrowheads="1"/>
              </p:cNvSpPr>
              <p:nvPr/>
            </p:nvSpPr>
            <p:spPr bwMode="auto">
              <a:xfrm>
                <a:off x="3763" y="3728"/>
                <a:ext cx="526" cy="2"/>
              </a:xfrm>
              <a:prstGeom prst="rect">
                <a:avLst/>
              </a:prstGeom>
              <a:solidFill>
                <a:srgbClr val="7D2A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0" name="Rectangle 235"/>
              <p:cNvSpPr>
                <a:spLocks noChangeArrowheads="1"/>
              </p:cNvSpPr>
              <p:nvPr/>
            </p:nvSpPr>
            <p:spPr bwMode="auto">
              <a:xfrm>
                <a:off x="3763" y="3730"/>
                <a:ext cx="526" cy="3"/>
              </a:xfrm>
              <a:prstGeom prst="rect">
                <a:avLst/>
              </a:prstGeom>
              <a:solidFill>
                <a:srgbClr val="7C2A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1" name="Rectangle 236"/>
              <p:cNvSpPr>
                <a:spLocks noChangeArrowheads="1"/>
              </p:cNvSpPr>
              <p:nvPr/>
            </p:nvSpPr>
            <p:spPr bwMode="auto">
              <a:xfrm>
                <a:off x="3763" y="3733"/>
                <a:ext cx="526" cy="2"/>
              </a:xfrm>
              <a:prstGeom prst="rect">
                <a:avLst/>
              </a:prstGeom>
              <a:solidFill>
                <a:srgbClr val="7A29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2" name="Rectangle 237"/>
              <p:cNvSpPr>
                <a:spLocks noChangeArrowheads="1"/>
              </p:cNvSpPr>
              <p:nvPr/>
            </p:nvSpPr>
            <p:spPr bwMode="auto">
              <a:xfrm>
                <a:off x="3763" y="3735"/>
                <a:ext cx="526" cy="2"/>
              </a:xfrm>
              <a:prstGeom prst="rect">
                <a:avLst/>
              </a:prstGeom>
              <a:solidFill>
                <a:srgbClr val="7828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3" name="Rectangle 238"/>
              <p:cNvSpPr>
                <a:spLocks noChangeArrowheads="1"/>
              </p:cNvSpPr>
              <p:nvPr/>
            </p:nvSpPr>
            <p:spPr bwMode="auto">
              <a:xfrm>
                <a:off x="3763" y="3737"/>
                <a:ext cx="526" cy="2"/>
              </a:xfrm>
              <a:prstGeom prst="rect">
                <a:avLst/>
              </a:prstGeom>
              <a:solidFill>
                <a:srgbClr val="76274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4" name="Rectangle 239"/>
              <p:cNvSpPr>
                <a:spLocks noChangeArrowheads="1"/>
              </p:cNvSpPr>
              <p:nvPr/>
            </p:nvSpPr>
            <p:spPr bwMode="auto">
              <a:xfrm>
                <a:off x="3763" y="3739"/>
                <a:ext cx="526" cy="2"/>
              </a:xfrm>
              <a:prstGeom prst="rect">
                <a:avLst/>
              </a:prstGeom>
              <a:solidFill>
                <a:srgbClr val="7426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5" name="Rectangle 240"/>
              <p:cNvSpPr>
                <a:spLocks noChangeArrowheads="1"/>
              </p:cNvSpPr>
              <p:nvPr/>
            </p:nvSpPr>
            <p:spPr bwMode="auto">
              <a:xfrm>
                <a:off x="3763" y="3741"/>
                <a:ext cx="526" cy="1"/>
              </a:xfrm>
              <a:prstGeom prst="rect">
                <a:avLst/>
              </a:prstGeom>
              <a:solidFill>
                <a:srgbClr val="7225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6" name="Rectangle 241"/>
              <p:cNvSpPr>
                <a:spLocks noChangeArrowheads="1"/>
              </p:cNvSpPr>
              <p:nvPr/>
            </p:nvSpPr>
            <p:spPr bwMode="auto">
              <a:xfrm>
                <a:off x="3763" y="3742"/>
                <a:ext cx="526" cy="3"/>
              </a:xfrm>
              <a:prstGeom prst="rect">
                <a:avLst/>
              </a:prstGeom>
              <a:solidFill>
                <a:srgbClr val="70254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7" name="Rectangle 242"/>
              <p:cNvSpPr>
                <a:spLocks noChangeArrowheads="1"/>
              </p:cNvSpPr>
              <p:nvPr/>
            </p:nvSpPr>
            <p:spPr bwMode="auto">
              <a:xfrm>
                <a:off x="3763" y="3745"/>
                <a:ext cx="526" cy="2"/>
              </a:xfrm>
              <a:prstGeom prst="rect">
                <a:avLst/>
              </a:prstGeom>
              <a:solidFill>
                <a:srgbClr val="6E244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8" name="Rectangle 243"/>
              <p:cNvSpPr>
                <a:spLocks noChangeArrowheads="1"/>
              </p:cNvSpPr>
              <p:nvPr/>
            </p:nvSpPr>
            <p:spPr bwMode="auto">
              <a:xfrm>
                <a:off x="3763" y="3747"/>
                <a:ext cx="526" cy="1"/>
              </a:xfrm>
              <a:prstGeom prst="rect">
                <a:avLst/>
              </a:prstGeom>
              <a:solidFill>
                <a:srgbClr val="6C24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89" name="Rectangle 244"/>
              <p:cNvSpPr>
                <a:spLocks noChangeArrowheads="1"/>
              </p:cNvSpPr>
              <p:nvPr/>
            </p:nvSpPr>
            <p:spPr bwMode="auto">
              <a:xfrm>
                <a:off x="3763" y="3748"/>
                <a:ext cx="526" cy="2"/>
              </a:xfrm>
              <a:prstGeom prst="rect">
                <a:avLst/>
              </a:prstGeom>
              <a:solidFill>
                <a:srgbClr val="6A23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0" name="Rectangle 245"/>
              <p:cNvSpPr>
                <a:spLocks noChangeArrowheads="1"/>
              </p:cNvSpPr>
              <p:nvPr/>
            </p:nvSpPr>
            <p:spPr bwMode="auto">
              <a:xfrm>
                <a:off x="3763" y="3750"/>
                <a:ext cx="526" cy="3"/>
              </a:xfrm>
              <a:prstGeom prst="rect">
                <a:avLst/>
              </a:prstGeom>
              <a:solidFill>
                <a:srgbClr val="6822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1" name="Rectangle 246"/>
              <p:cNvSpPr>
                <a:spLocks noChangeArrowheads="1"/>
              </p:cNvSpPr>
              <p:nvPr/>
            </p:nvSpPr>
            <p:spPr bwMode="auto">
              <a:xfrm>
                <a:off x="3763" y="3753"/>
                <a:ext cx="526" cy="2"/>
              </a:xfrm>
              <a:prstGeom prst="rect">
                <a:avLst/>
              </a:prstGeom>
              <a:solidFill>
                <a:srgbClr val="6622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2" name="Rectangle 247"/>
              <p:cNvSpPr>
                <a:spLocks noChangeArrowheads="1"/>
              </p:cNvSpPr>
              <p:nvPr/>
            </p:nvSpPr>
            <p:spPr bwMode="auto">
              <a:xfrm>
                <a:off x="3763" y="3755"/>
                <a:ext cx="526" cy="2"/>
              </a:xfrm>
              <a:prstGeom prst="rect">
                <a:avLst/>
              </a:prstGeom>
              <a:solidFill>
                <a:srgbClr val="64204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3" name="Rectangle 248"/>
              <p:cNvSpPr>
                <a:spLocks noChangeArrowheads="1"/>
              </p:cNvSpPr>
              <p:nvPr/>
            </p:nvSpPr>
            <p:spPr bwMode="auto">
              <a:xfrm>
                <a:off x="3763" y="3757"/>
                <a:ext cx="526" cy="2"/>
              </a:xfrm>
              <a:prstGeom prst="rect">
                <a:avLst/>
              </a:prstGeom>
              <a:solidFill>
                <a:srgbClr val="6220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4" name="Rectangle 249"/>
              <p:cNvSpPr>
                <a:spLocks noChangeArrowheads="1"/>
              </p:cNvSpPr>
              <p:nvPr/>
            </p:nvSpPr>
            <p:spPr bwMode="auto">
              <a:xfrm>
                <a:off x="3763" y="3759"/>
                <a:ext cx="526" cy="3"/>
              </a:xfrm>
              <a:prstGeom prst="rect">
                <a:avLst/>
              </a:prstGeom>
              <a:solidFill>
                <a:srgbClr val="601F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5" name="Rectangle 250"/>
              <p:cNvSpPr>
                <a:spLocks noChangeArrowheads="1"/>
              </p:cNvSpPr>
              <p:nvPr/>
            </p:nvSpPr>
            <p:spPr bwMode="auto">
              <a:xfrm>
                <a:off x="3763" y="3762"/>
                <a:ext cx="526" cy="2"/>
              </a:xfrm>
              <a:prstGeom prst="rect">
                <a:avLst/>
              </a:prstGeom>
              <a:solidFill>
                <a:srgbClr val="5E1F3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6" name="Rectangle 251"/>
              <p:cNvSpPr>
                <a:spLocks noChangeArrowheads="1"/>
              </p:cNvSpPr>
              <p:nvPr/>
            </p:nvSpPr>
            <p:spPr bwMode="auto">
              <a:xfrm>
                <a:off x="3763" y="3764"/>
                <a:ext cx="526" cy="1"/>
              </a:xfrm>
              <a:prstGeom prst="rect">
                <a:avLst/>
              </a:prstGeom>
              <a:solidFill>
                <a:srgbClr val="5C1E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7" name="Rectangle 252"/>
              <p:cNvSpPr>
                <a:spLocks noChangeArrowheads="1"/>
              </p:cNvSpPr>
              <p:nvPr/>
            </p:nvSpPr>
            <p:spPr bwMode="auto">
              <a:xfrm>
                <a:off x="3763" y="3765"/>
                <a:ext cx="526" cy="4"/>
              </a:xfrm>
              <a:prstGeom prst="rect">
                <a:avLst/>
              </a:prstGeom>
              <a:solidFill>
                <a:srgbClr val="5A1E3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8" name="Rectangle 253"/>
              <p:cNvSpPr>
                <a:spLocks noChangeArrowheads="1"/>
              </p:cNvSpPr>
              <p:nvPr/>
            </p:nvSpPr>
            <p:spPr bwMode="auto">
              <a:xfrm>
                <a:off x="3763" y="3769"/>
                <a:ext cx="526" cy="2"/>
              </a:xfrm>
              <a:prstGeom prst="rect">
                <a:avLst/>
              </a:prstGeom>
              <a:solidFill>
                <a:srgbClr val="581D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199" name="Rectangle 254"/>
              <p:cNvSpPr>
                <a:spLocks noChangeArrowheads="1"/>
              </p:cNvSpPr>
              <p:nvPr/>
            </p:nvSpPr>
            <p:spPr bwMode="auto">
              <a:xfrm>
                <a:off x="3763" y="3771"/>
                <a:ext cx="526" cy="2"/>
              </a:xfrm>
              <a:prstGeom prst="rect">
                <a:avLst/>
              </a:prstGeom>
              <a:solidFill>
                <a:srgbClr val="561C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0" name="Rectangle 255"/>
              <p:cNvSpPr>
                <a:spLocks noChangeArrowheads="1"/>
              </p:cNvSpPr>
              <p:nvPr/>
            </p:nvSpPr>
            <p:spPr bwMode="auto">
              <a:xfrm>
                <a:off x="3763" y="3773"/>
                <a:ext cx="526" cy="3"/>
              </a:xfrm>
              <a:prstGeom prst="rect">
                <a:avLst/>
              </a:prstGeom>
              <a:solidFill>
                <a:srgbClr val="541C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1" name="Rectangle 256"/>
              <p:cNvSpPr>
                <a:spLocks noChangeArrowheads="1"/>
              </p:cNvSpPr>
              <p:nvPr/>
            </p:nvSpPr>
            <p:spPr bwMode="auto">
              <a:xfrm>
                <a:off x="3763" y="3776"/>
                <a:ext cx="526" cy="4"/>
              </a:xfrm>
              <a:prstGeom prst="rect">
                <a:avLst/>
              </a:prstGeom>
              <a:solidFill>
                <a:srgbClr val="521A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2" name="Rectangle 257"/>
              <p:cNvSpPr>
                <a:spLocks noChangeArrowheads="1"/>
              </p:cNvSpPr>
              <p:nvPr/>
            </p:nvSpPr>
            <p:spPr bwMode="auto">
              <a:xfrm>
                <a:off x="3763" y="3780"/>
                <a:ext cx="526" cy="2"/>
              </a:xfrm>
              <a:prstGeom prst="rect">
                <a:avLst/>
              </a:prstGeom>
              <a:solidFill>
                <a:srgbClr val="501A3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3" name="Rectangle 258"/>
              <p:cNvSpPr>
                <a:spLocks noChangeArrowheads="1"/>
              </p:cNvSpPr>
              <p:nvPr/>
            </p:nvSpPr>
            <p:spPr bwMode="auto">
              <a:xfrm>
                <a:off x="3763" y="3782"/>
                <a:ext cx="526" cy="4"/>
              </a:xfrm>
              <a:prstGeom prst="rect">
                <a:avLst/>
              </a:prstGeom>
              <a:solidFill>
                <a:srgbClr val="4E19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4" name="Rectangle 259"/>
              <p:cNvSpPr>
                <a:spLocks noChangeArrowheads="1"/>
              </p:cNvSpPr>
              <p:nvPr/>
            </p:nvSpPr>
            <p:spPr bwMode="auto">
              <a:xfrm>
                <a:off x="3763" y="3786"/>
                <a:ext cx="526" cy="4"/>
              </a:xfrm>
              <a:prstGeom prst="rect">
                <a:avLst/>
              </a:prstGeom>
              <a:solidFill>
                <a:srgbClr val="4C19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5" name="Rectangle 260"/>
              <p:cNvSpPr>
                <a:spLocks noChangeArrowheads="1"/>
              </p:cNvSpPr>
              <p:nvPr/>
            </p:nvSpPr>
            <p:spPr bwMode="auto">
              <a:xfrm>
                <a:off x="3763" y="3790"/>
                <a:ext cx="526" cy="6"/>
              </a:xfrm>
              <a:prstGeom prst="rect">
                <a:avLst/>
              </a:prstGeom>
              <a:solidFill>
                <a:srgbClr val="4A19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6" name="Rectangle 261"/>
              <p:cNvSpPr>
                <a:spLocks noChangeArrowheads="1"/>
              </p:cNvSpPr>
              <p:nvPr/>
            </p:nvSpPr>
            <p:spPr bwMode="auto">
              <a:xfrm>
                <a:off x="3763" y="3796"/>
                <a:ext cx="526" cy="3"/>
              </a:xfrm>
              <a:prstGeom prst="rect">
                <a:avLst/>
              </a:prstGeom>
              <a:solidFill>
                <a:srgbClr val="4917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7" name="Rectangle 262"/>
              <p:cNvSpPr>
                <a:spLocks noChangeArrowheads="1"/>
              </p:cNvSpPr>
              <p:nvPr/>
            </p:nvSpPr>
            <p:spPr bwMode="auto">
              <a:xfrm>
                <a:off x="3763" y="3799"/>
                <a:ext cx="526" cy="3"/>
              </a:xfrm>
              <a:prstGeom prst="rect">
                <a:avLst/>
              </a:prstGeom>
              <a:solidFill>
                <a:srgbClr val="4717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8" name="Rectangle 263"/>
              <p:cNvSpPr>
                <a:spLocks noChangeArrowheads="1"/>
              </p:cNvSpPr>
              <p:nvPr/>
            </p:nvSpPr>
            <p:spPr bwMode="auto">
              <a:xfrm>
                <a:off x="3763" y="3666"/>
                <a:ext cx="526" cy="136"/>
              </a:xfrm>
              <a:prstGeom prst="rect">
                <a:avLst/>
              </a:prstGeom>
              <a:gradFill rotWithShape="1">
                <a:gsLst>
                  <a:gs pos="0">
                    <a:srgbClr val="C00000"/>
                  </a:gs>
                  <a:gs pos="100000">
                    <a:srgbClr val="475E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09" name="Line 264"/>
              <p:cNvSpPr>
                <a:spLocks noChangeShapeType="1"/>
              </p:cNvSpPr>
              <p:nvPr/>
            </p:nvSpPr>
            <p:spPr bwMode="auto">
              <a:xfrm>
                <a:off x="997" y="1532"/>
                <a:ext cx="0" cy="22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0" name="Line 265"/>
              <p:cNvSpPr>
                <a:spLocks noChangeShapeType="1"/>
              </p:cNvSpPr>
              <p:nvPr/>
            </p:nvSpPr>
            <p:spPr bwMode="auto">
              <a:xfrm>
                <a:off x="967" y="38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1" name="Line 266"/>
              <p:cNvSpPr>
                <a:spLocks noChangeShapeType="1"/>
              </p:cNvSpPr>
              <p:nvPr/>
            </p:nvSpPr>
            <p:spPr bwMode="auto">
              <a:xfrm>
                <a:off x="967" y="357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2" name="Line 267"/>
              <p:cNvSpPr>
                <a:spLocks noChangeShapeType="1"/>
              </p:cNvSpPr>
              <p:nvPr/>
            </p:nvSpPr>
            <p:spPr bwMode="auto">
              <a:xfrm>
                <a:off x="967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3" name="Line 268"/>
              <p:cNvSpPr>
                <a:spLocks noChangeShapeType="1"/>
              </p:cNvSpPr>
              <p:nvPr/>
            </p:nvSpPr>
            <p:spPr bwMode="auto">
              <a:xfrm>
                <a:off x="967" y="312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4" name="Line 269"/>
              <p:cNvSpPr>
                <a:spLocks noChangeShapeType="1"/>
              </p:cNvSpPr>
              <p:nvPr/>
            </p:nvSpPr>
            <p:spPr bwMode="auto">
              <a:xfrm>
                <a:off x="967" y="289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5" name="Line 270"/>
              <p:cNvSpPr>
                <a:spLocks noChangeShapeType="1"/>
              </p:cNvSpPr>
              <p:nvPr/>
            </p:nvSpPr>
            <p:spPr bwMode="auto">
              <a:xfrm>
                <a:off x="967" y="266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6" name="Line 271"/>
              <p:cNvSpPr>
                <a:spLocks noChangeShapeType="1"/>
              </p:cNvSpPr>
              <p:nvPr/>
            </p:nvSpPr>
            <p:spPr bwMode="auto">
              <a:xfrm>
                <a:off x="967" y="244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7" name="Line 272"/>
              <p:cNvSpPr>
                <a:spLocks noChangeShapeType="1"/>
              </p:cNvSpPr>
              <p:nvPr/>
            </p:nvSpPr>
            <p:spPr bwMode="auto">
              <a:xfrm>
                <a:off x="967" y="221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8" name="Line 273"/>
              <p:cNvSpPr>
                <a:spLocks noChangeShapeType="1"/>
              </p:cNvSpPr>
              <p:nvPr/>
            </p:nvSpPr>
            <p:spPr bwMode="auto">
              <a:xfrm>
                <a:off x="967" y="198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19" name="Line 274"/>
              <p:cNvSpPr>
                <a:spLocks noChangeShapeType="1"/>
              </p:cNvSpPr>
              <p:nvPr/>
            </p:nvSpPr>
            <p:spPr bwMode="auto">
              <a:xfrm>
                <a:off x="967" y="175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20" name="Line 275"/>
              <p:cNvSpPr>
                <a:spLocks noChangeShapeType="1"/>
              </p:cNvSpPr>
              <p:nvPr/>
            </p:nvSpPr>
            <p:spPr bwMode="auto">
              <a:xfrm>
                <a:off x="967" y="153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21" name="Line 276"/>
              <p:cNvSpPr>
                <a:spLocks noChangeShapeType="1"/>
              </p:cNvSpPr>
              <p:nvPr/>
            </p:nvSpPr>
            <p:spPr bwMode="auto">
              <a:xfrm>
                <a:off x="997" y="3802"/>
                <a:ext cx="36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22" name="Line 277"/>
              <p:cNvSpPr>
                <a:spLocks noChangeShapeType="1"/>
              </p:cNvSpPr>
              <p:nvPr/>
            </p:nvSpPr>
            <p:spPr bwMode="auto">
              <a:xfrm flipV="1">
                <a:off x="997" y="38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23" name="Line 278"/>
              <p:cNvSpPr>
                <a:spLocks noChangeShapeType="1"/>
              </p:cNvSpPr>
              <p:nvPr/>
            </p:nvSpPr>
            <p:spPr bwMode="auto">
              <a:xfrm flipV="1">
                <a:off x="2841" y="38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24" name="Line 279"/>
              <p:cNvSpPr>
                <a:spLocks noChangeShapeType="1"/>
              </p:cNvSpPr>
              <p:nvPr/>
            </p:nvSpPr>
            <p:spPr bwMode="auto">
              <a:xfrm flipV="1">
                <a:off x="4685" y="38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25" name="Rectangle 280"/>
              <p:cNvSpPr>
                <a:spLocks noChangeArrowheads="1"/>
              </p:cNvSpPr>
              <p:nvPr/>
            </p:nvSpPr>
            <p:spPr bwMode="auto">
              <a:xfrm>
                <a:off x="868" y="3746"/>
                <a:ext cx="5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0</a:t>
                </a:r>
                <a:endParaRPr lang="sv-SE" sz="1200"/>
              </a:p>
            </p:txBody>
          </p:sp>
          <p:sp>
            <p:nvSpPr>
              <p:cNvPr id="48226" name="Rectangle 281"/>
              <p:cNvSpPr>
                <a:spLocks noChangeArrowheads="1"/>
              </p:cNvSpPr>
              <p:nvPr/>
            </p:nvSpPr>
            <p:spPr bwMode="auto">
              <a:xfrm>
                <a:off x="813" y="3519"/>
                <a:ext cx="10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20</a:t>
                </a:r>
                <a:endParaRPr lang="sv-SE" sz="1200"/>
              </a:p>
            </p:txBody>
          </p:sp>
          <p:sp>
            <p:nvSpPr>
              <p:cNvPr id="48227" name="Rectangle 282"/>
              <p:cNvSpPr>
                <a:spLocks noChangeArrowheads="1"/>
              </p:cNvSpPr>
              <p:nvPr/>
            </p:nvSpPr>
            <p:spPr bwMode="auto">
              <a:xfrm>
                <a:off x="813" y="3292"/>
                <a:ext cx="10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40</a:t>
                </a:r>
                <a:endParaRPr lang="sv-SE" sz="1200"/>
              </a:p>
            </p:txBody>
          </p:sp>
          <p:sp>
            <p:nvSpPr>
              <p:cNvPr id="48228" name="Rectangle 283"/>
              <p:cNvSpPr>
                <a:spLocks noChangeArrowheads="1"/>
              </p:cNvSpPr>
              <p:nvPr/>
            </p:nvSpPr>
            <p:spPr bwMode="auto">
              <a:xfrm>
                <a:off x="813" y="3065"/>
                <a:ext cx="10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60</a:t>
                </a:r>
                <a:endParaRPr lang="sv-SE" sz="1200"/>
              </a:p>
            </p:txBody>
          </p:sp>
          <p:sp>
            <p:nvSpPr>
              <p:cNvPr id="48229" name="Rectangle 284"/>
              <p:cNvSpPr>
                <a:spLocks noChangeArrowheads="1"/>
              </p:cNvSpPr>
              <p:nvPr/>
            </p:nvSpPr>
            <p:spPr bwMode="auto">
              <a:xfrm>
                <a:off x="813" y="2838"/>
                <a:ext cx="10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80</a:t>
                </a:r>
                <a:endParaRPr lang="sv-SE" sz="1200"/>
              </a:p>
            </p:txBody>
          </p:sp>
          <p:sp>
            <p:nvSpPr>
              <p:cNvPr id="48230" name="Rectangle 285"/>
              <p:cNvSpPr>
                <a:spLocks noChangeArrowheads="1"/>
              </p:cNvSpPr>
              <p:nvPr/>
            </p:nvSpPr>
            <p:spPr bwMode="auto">
              <a:xfrm>
                <a:off x="758" y="2612"/>
                <a:ext cx="15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100</a:t>
                </a:r>
                <a:endParaRPr lang="sv-SE" sz="1200"/>
              </a:p>
            </p:txBody>
          </p:sp>
          <p:sp>
            <p:nvSpPr>
              <p:cNvPr id="48231" name="Rectangle 286"/>
              <p:cNvSpPr>
                <a:spLocks noChangeArrowheads="1"/>
              </p:cNvSpPr>
              <p:nvPr/>
            </p:nvSpPr>
            <p:spPr bwMode="auto">
              <a:xfrm>
                <a:off x="758" y="2384"/>
                <a:ext cx="15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120</a:t>
                </a:r>
                <a:endParaRPr lang="sv-SE" sz="1200"/>
              </a:p>
            </p:txBody>
          </p:sp>
          <p:sp>
            <p:nvSpPr>
              <p:cNvPr id="48232" name="Rectangle 287"/>
              <p:cNvSpPr>
                <a:spLocks noChangeArrowheads="1"/>
              </p:cNvSpPr>
              <p:nvPr/>
            </p:nvSpPr>
            <p:spPr bwMode="auto">
              <a:xfrm>
                <a:off x="758" y="2157"/>
                <a:ext cx="15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140</a:t>
                </a:r>
                <a:endParaRPr lang="sv-SE" sz="1200"/>
              </a:p>
            </p:txBody>
          </p:sp>
          <p:sp>
            <p:nvSpPr>
              <p:cNvPr id="48233" name="Rectangle 288"/>
              <p:cNvSpPr>
                <a:spLocks noChangeArrowheads="1"/>
              </p:cNvSpPr>
              <p:nvPr/>
            </p:nvSpPr>
            <p:spPr bwMode="auto">
              <a:xfrm>
                <a:off x="758" y="1930"/>
                <a:ext cx="15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160</a:t>
                </a:r>
                <a:endParaRPr lang="sv-SE" sz="1200"/>
              </a:p>
            </p:txBody>
          </p:sp>
          <p:sp>
            <p:nvSpPr>
              <p:cNvPr id="48234" name="Rectangle 289"/>
              <p:cNvSpPr>
                <a:spLocks noChangeArrowheads="1"/>
              </p:cNvSpPr>
              <p:nvPr/>
            </p:nvSpPr>
            <p:spPr bwMode="auto">
              <a:xfrm>
                <a:off x="758" y="1703"/>
                <a:ext cx="15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180</a:t>
                </a:r>
                <a:endParaRPr lang="sv-SE" sz="1200"/>
              </a:p>
            </p:txBody>
          </p:sp>
          <p:sp>
            <p:nvSpPr>
              <p:cNvPr id="48235" name="Rectangle 290"/>
              <p:cNvSpPr>
                <a:spLocks noChangeArrowheads="1"/>
              </p:cNvSpPr>
              <p:nvPr/>
            </p:nvSpPr>
            <p:spPr bwMode="auto">
              <a:xfrm>
                <a:off x="758" y="1476"/>
                <a:ext cx="15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200</a:t>
                </a:r>
                <a:endParaRPr lang="sv-SE" sz="1200"/>
              </a:p>
            </p:txBody>
          </p:sp>
          <p:sp>
            <p:nvSpPr>
              <p:cNvPr id="48236" name="Rectangle 291"/>
              <p:cNvSpPr>
                <a:spLocks noChangeArrowheads="1"/>
              </p:cNvSpPr>
              <p:nvPr/>
            </p:nvSpPr>
            <p:spPr bwMode="auto">
              <a:xfrm>
                <a:off x="1791" y="3888"/>
                <a:ext cx="23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förare</a:t>
                </a:r>
                <a:endParaRPr lang="sv-SE" sz="1200"/>
              </a:p>
            </p:txBody>
          </p:sp>
          <p:sp>
            <p:nvSpPr>
              <p:cNvPr id="48237" name="Rectangle 292"/>
              <p:cNvSpPr>
                <a:spLocks noChangeArrowheads="1"/>
              </p:cNvSpPr>
              <p:nvPr/>
            </p:nvSpPr>
            <p:spPr bwMode="auto">
              <a:xfrm>
                <a:off x="3490" y="3888"/>
                <a:ext cx="50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passagerare</a:t>
                </a:r>
                <a:endParaRPr lang="sv-SE" sz="1200"/>
              </a:p>
            </p:txBody>
          </p:sp>
          <p:sp>
            <p:nvSpPr>
              <p:cNvPr id="48238" name="Rectangle 293"/>
              <p:cNvSpPr>
                <a:spLocks noChangeArrowheads="1"/>
              </p:cNvSpPr>
              <p:nvPr/>
            </p:nvSpPr>
            <p:spPr bwMode="auto">
              <a:xfrm>
                <a:off x="4734" y="2544"/>
                <a:ext cx="402" cy="2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39" name="Rectangle 294"/>
              <p:cNvSpPr>
                <a:spLocks noChangeArrowheads="1"/>
              </p:cNvSpPr>
              <p:nvPr/>
            </p:nvSpPr>
            <p:spPr bwMode="auto">
              <a:xfrm>
                <a:off x="4761" y="2583"/>
                <a:ext cx="54" cy="1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0" name="Rectangle 295"/>
              <p:cNvSpPr>
                <a:spLocks noChangeArrowheads="1"/>
              </p:cNvSpPr>
              <p:nvPr/>
            </p:nvSpPr>
            <p:spPr bwMode="auto">
              <a:xfrm>
                <a:off x="4761" y="2584"/>
                <a:ext cx="54" cy="2"/>
              </a:xfrm>
              <a:prstGeom prst="rect">
                <a:avLst/>
              </a:prstGeom>
              <a:solidFill>
                <a:srgbClr val="9898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1" name="Rectangle 296"/>
              <p:cNvSpPr>
                <a:spLocks noChangeArrowheads="1"/>
              </p:cNvSpPr>
              <p:nvPr/>
            </p:nvSpPr>
            <p:spPr bwMode="auto">
              <a:xfrm>
                <a:off x="4761" y="2586"/>
                <a:ext cx="54" cy="1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2" name="Rectangle 297"/>
              <p:cNvSpPr>
                <a:spLocks noChangeArrowheads="1"/>
              </p:cNvSpPr>
              <p:nvPr/>
            </p:nvSpPr>
            <p:spPr bwMode="auto">
              <a:xfrm>
                <a:off x="4761" y="2587"/>
                <a:ext cx="54" cy="1"/>
              </a:xfrm>
              <a:prstGeom prst="rect">
                <a:avLst/>
              </a:prstGeom>
              <a:solidFill>
                <a:srgbClr val="979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3" name="Rectangle 298"/>
              <p:cNvSpPr>
                <a:spLocks noChangeArrowheads="1"/>
              </p:cNvSpPr>
              <p:nvPr/>
            </p:nvSpPr>
            <p:spPr bwMode="auto">
              <a:xfrm>
                <a:off x="4761" y="2588"/>
                <a:ext cx="54" cy="1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4" name="Rectangle 299"/>
              <p:cNvSpPr>
                <a:spLocks noChangeArrowheads="1"/>
              </p:cNvSpPr>
              <p:nvPr/>
            </p:nvSpPr>
            <p:spPr bwMode="auto">
              <a:xfrm>
                <a:off x="4761" y="2589"/>
                <a:ext cx="54" cy="1"/>
              </a:xfrm>
              <a:prstGeom prst="rect">
                <a:avLst/>
              </a:prstGeom>
              <a:solidFill>
                <a:srgbClr val="9696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5" name="Rectangle 300"/>
              <p:cNvSpPr>
                <a:spLocks noChangeArrowheads="1"/>
              </p:cNvSpPr>
              <p:nvPr/>
            </p:nvSpPr>
            <p:spPr bwMode="auto">
              <a:xfrm>
                <a:off x="4761" y="2590"/>
                <a:ext cx="54" cy="1"/>
              </a:xfrm>
              <a:prstGeom prst="rect">
                <a:avLst/>
              </a:prstGeom>
              <a:solidFill>
                <a:srgbClr val="9696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6" name="Rectangle 301"/>
              <p:cNvSpPr>
                <a:spLocks noChangeArrowheads="1"/>
              </p:cNvSpPr>
              <p:nvPr/>
            </p:nvSpPr>
            <p:spPr bwMode="auto">
              <a:xfrm>
                <a:off x="4761" y="2591"/>
                <a:ext cx="54" cy="1"/>
              </a:xfrm>
              <a:prstGeom prst="rect">
                <a:avLst/>
              </a:prstGeom>
              <a:solidFill>
                <a:srgbClr val="9595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7" name="Rectangle 302"/>
              <p:cNvSpPr>
                <a:spLocks noChangeArrowheads="1"/>
              </p:cNvSpPr>
              <p:nvPr/>
            </p:nvSpPr>
            <p:spPr bwMode="auto">
              <a:xfrm>
                <a:off x="4761" y="2592"/>
                <a:ext cx="54" cy="1"/>
              </a:xfrm>
              <a:prstGeom prst="rect">
                <a:avLst/>
              </a:prstGeom>
              <a:solidFill>
                <a:srgbClr val="9595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8" name="Rectangle 303"/>
              <p:cNvSpPr>
                <a:spLocks noChangeArrowheads="1"/>
              </p:cNvSpPr>
              <p:nvPr/>
            </p:nvSpPr>
            <p:spPr bwMode="auto">
              <a:xfrm>
                <a:off x="4761" y="2592"/>
                <a:ext cx="54" cy="1"/>
              </a:xfrm>
              <a:prstGeom prst="rect">
                <a:avLst/>
              </a:prstGeom>
              <a:solidFill>
                <a:srgbClr val="9494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49" name="Rectangle 304"/>
              <p:cNvSpPr>
                <a:spLocks noChangeArrowheads="1"/>
              </p:cNvSpPr>
              <p:nvPr/>
            </p:nvSpPr>
            <p:spPr bwMode="auto">
              <a:xfrm>
                <a:off x="4761" y="2593"/>
                <a:ext cx="54" cy="1"/>
              </a:xfrm>
              <a:prstGeom prst="rect">
                <a:avLst/>
              </a:prstGeom>
              <a:solidFill>
                <a:srgbClr val="9393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0" name="Rectangle 305"/>
              <p:cNvSpPr>
                <a:spLocks noChangeArrowheads="1"/>
              </p:cNvSpPr>
              <p:nvPr/>
            </p:nvSpPr>
            <p:spPr bwMode="auto">
              <a:xfrm>
                <a:off x="4761" y="2594"/>
                <a:ext cx="54" cy="1"/>
              </a:xfrm>
              <a:prstGeom prst="rect">
                <a:avLst/>
              </a:prstGeom>
              <a:solidFill>
                <a:srgbClr val="9292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1" name="Rectangle 306"/>
              <p:cNvSpPr>
                <a:spLocks noChangeArrowheads="1"/>
              </p:cNvSpPr>
              <p:nvPr/>
            </p:nvSpPr>
            <p:spPr bwMode="auto">
              <a:xfrm>
                <a:off x="4761" y="2595"/>
                <a:ext cx="54" cy="1"/>
              </a:xfrm>
              <a:prstGeom prst="rect">
                <a:avLst/>
              </a:prstGeom>
              <a:solidFill>
                <a:srgbClr val="929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2" name="Rectangle 307"/>
              <p:cNvSpPr>
                <a:spLocks noChangeArrowheads="1"/>
              </p:cNvSpPr>
              <p:nvPr/>
            </p:nvSpPr>
            <p:spPr bwMode="auto">
              <a:xfrm>
                <a:off x="4761" y="2596"/>
                <a:ext cx="54" cy="1"/>
              </a:xfrm>
              <a:prstGeom prst="rect">
                <a:avLst/>
              </a:prstGeom>
              <a:solidFill>
                <a:srgbClr val="919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3" name="Rectangle 308"/>
              <p:cNvSpPr>
                <a:spLocks noChangeArrowheads="1"/>
              </p:cNvSpPr>
              <p:nvPr/>
            </p:nvSpPr>
            <p:spPr bwMode="auto">
              <a:xfrm>
                <a:off x="4761" y="2597"/>
                <a:ext cx="54" cy="1"/>
              </a:xfrm>
              <a:prstGeom prst="rect">
                <a:avLst/>
              </a:prstGeom>
              <a:solidFill>
                <a:srgbClr val="9090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4" name="Rectangle 309"/>
              <p:cNvSpPr>
                <a:spLocks noChangeArrowheads="1"/>
              </p:cNvSpPr>
              <p:nvPr/>
            </p:nvSpPr>
            <p:spPr bwMode="auto">
              <a:xfrm>
                <a:off x="4761" y="2597"/>
                <a:ext cx="54" cy="1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5" name="Rectangle 310"/>
              <p:cNvSpPr>
                <a:spLocks noChangeArrowheads="1"/>
              </p:cNvSpPr>
              <p:nvPr/>
            </p:nvSpPr>
            <p:spPr bwMode="auto">
              <a:xfrm>
                <a:off x="4761" y="2598"/>
                <a:ext cx="54" cy="1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6" name="Rectangle 311"/>
              <p:cNvSpPr>
                <a:spLocks noChangeArrowheads="1"/>
              </p:cNvSpPr>
              <p:nvPr/>
            </p:nvSpPr>
            <p:spPr bwMode="auto">
              <a:xfrm>
                <a:off x="4761" y="2599"/>
                <a:ext cx="54" cy="1"/>
              </a:xfrm>
              <a:prstGeom prst="rect">
                <a:avLst/>
              </a:prstGeom>
              <a:solidFill>
                <a:srgbClr val="8D8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7" name="Rectangle 312"/>
              <p:cNvSpPr>
                <a:spLocks noChangeArrowheads="1"/>
              </p:cNvSpPr>
              <p:nvPr/>
            </p:nvSpPr>
            <p:spPr bwMode="auto">
              <a:xfrm>
                <a:off x="4761" y="2600"/>
                <a:ext cx="54" cy="1"/>
              </a:xfrm>
              <a:prstGeom prst="rect">
                <a:avLst/>
              </a:prstGeom>
              <a:solidFill>
                <a:srgbClr val="8B8B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8" name="Rectangle 313"/>
              <p:cNvSpPr>
                <a:spLocks noChangeArrowheads="1"/>
              </p:cNvSpPr>
              <p:nvPr/>
            </p:nvSpPr>
            <p:spPr bwMode="auto">
              <a:xfrm>
                <a:off x="4761" y="2600"/>
                <a:ext cx="54" cy="1"/>
              </a:xfrm>
              <a:prstGeom prst="rect">
                <a:avLst/>
              </a:prstGeom>
              <a:solidFill>
                <a:srgbClr val="8B8B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59" name="Rectangle 314"/>
              <p:cNvSpPr>
                <a:spLocks noChangeArrowheads="1"/>
              </p:cNvSpPr>
              <p:nvPr/>
            </p:nvSpPr>
            <p:spPr bwMode="auto">
              <a:xfrm>
                <a:off x="4761" y="2601"/>
                <a:ext cx="54" cy="1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0" name="Rectangle 315"/>
              <p:cNvSpPr>
                <a:spLocks noChangeArrowheads="1"/>
              </p:cNvSpPr>
              <p:nvPr/>
            </p:nvSpPr>
            <p:spPr bwMode="auto">
              <a:xfrm>
                <a:off x="4761" y="2602"/>
                <a:ext cx="54" cy="1"/>
              </a:xfrm>
              <a:prstGeom prst="rect">
                <a:avLst/>
              </a:prstGeom>
              <a:solidFill>
                <a:srgbClr val="8888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1" name="Rectangle 316"/>
              <p:cNvSpPr>
                <a:spLocks noChangeArrowheads="1"/>
              </p:cNvSpPr>
              <p:nvPr/>
            </p:nvSpPr>
            <p:spPr bwMode="auto">
              <a:xfrm>
                <a:off x="4761" y="2603"/>
                <a:ext cx="54" cy="1"/>
              </a:xfrm>
              <a:prstGeom prst="rect">
                <a:avLst/>
              </a:prstGeom>
              <a:solidFill>
                <a:srgbClr val="8787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2" name="Rectangle 317"/>
              <p:cNvSpPr>
                <a:spLocks noChangeArrowheads="1"/>
              </p:cNvSpPr>
              <p:nvPr/>
            </p:nvSpPr>
            <p:spPr bwMode="auto">
              <a:xfrm>
                <a:off x="4761" y="2603"/>
                <a:ext cx="54" cy="1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3" name="Rectangle 318"/>
              <p:cNvSpPr>
                <a:spLocks noChangeArrowheads="1"/>
              </p:cNvSpPr>
              <p:nvPr/>
            </p:nvSpPr>
            <p:spPr bwMode="auto">
              <a:xfrm>
                <a:off x="4761" y="2604"/>
                <a:ext cx="54" cy="1"/>
              </a:xfrm>
              <a:prstGeom prst="rect">
                <a:avLst/>
              </a:prstGeom>
              <a:solidFill>
                <a:srgbClr val="8383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4" name="Rectangle 319"/>
              <p:cNvSpPr>
                <a:spLocks noChangeArrowheads="1"/>
              </p:cNvSpPr>
              <p:nvPr/>
            </p:nvSpPr>
            <p:spPr bwMode="auto">
              <a:xfrm>
                <a:off x="4761" y="2605"/>
                <a:ext cx="54" cy="1"/>
              </a:xfrm>
              <a:prstGeom prst="rect">
                <a:avLst/>
              </a:prstGeom>
              <a:solidFill>
                <a:srgbClr val="8282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5" name="Rectangle 320"/>
              <p:cNvSpPr>
                <a:spLocks noChangeArrowheads="1"/>
              </p:cNvSpPr>
              <p:nvPr/>
            </p:nvSpPr>
            <p:spPr bwMode="auto">
              <a:xfrm>
                <a:off x="4761" y="2606"/>
                <a:ext cx="54" cy="1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6" name="Rectangle 321"/>
              <p:cNvSpPr>
                <a:spLocks noChangeArrowheads="1"/>
              </p:cNvSpPr>
              <p:nvPr/>
            </p:nvSpPr>
            <p:spPr bwMode="auto">
              <a:xfrm>
                <a:off x="4761" y="2606"/>
                <a:ext cx="54" cy="1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7" name="Rectangle 322"/>
              <p:cNvSpPr>
                <a:spLocks noChangeArrowheads="1"/>
              </p:cNvSpPr>
              <p:nvPr/>
            </p:nvSpPr>
            <p:spPr bwMode="auto">
              <a:xfrm>
                <a:off x="4761" y="2607"/>
                <a:ext cx="54" cy="1"/>
              </a:xfrm>
              <a:prstGeom prst="rect">
                <a:avLst/>
              </a:prstGeom>
              <a:solidFill>
                <a:srgbClr val="7D7D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8" name="Rectangle 323"/>
              <p:cNvSpPr>
                <a:spLocks noChangeArrowheads="1"/>
              </p:cNvSpPr>
              <p:nvPr/>
            </p:nvSpPr>
            <p:spPr bwMode="auto">
              <a:xfrm>
                <a:off x="4761" y="2608"/>
                <a:ext cx="54" cy="1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69" name="Rectangle 324"/>
              <p:cNvSpPr>
                <a:spLocks noChangeArrowheads="1"/>
              </p:cNvSpPr>
              <p:nvPr/>
            </p:nvSpPr>
            <p:spPr bwMode="auto">
              <a:xfrm>
                <a:off x="4761" y="2609"/>
                <a:ext cx="54" cy="1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0" name="Rectangle 325"/>
              <p:cNvSpPr>
                <a:spLocks noChangeArrowheads="1"/>
              </p:cNvSpPr>
              <p:nvPr/>
            </p:nvSpPr>
            <p:spPr bwMode="auto">
              <a:xfrm>
                <a:off x="4761" y="2609"/>
                <a:ext cx="54" cy="1"/>
              </a:xfrm>
              <a:prstGeom prst="rect">
                <a:avLst/>
              </a:prstGeom>
              <a:solidFill>
                <a:srgbClr val="7979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1" name="Rectangle 326"/>
              <p:cNvSpPr>
                <a:spLocks noChangeArrowheads="1"/>
              </p:cNvSpPr>
              <p:nvPr/>
            </p:nvSpPr>
            <p:spPr bwMode="auto">
              <a:xfrm>
                <a:off x="4761" y="2610"/>
                <a:ext cx="54" cy="1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2" name="Rectangle 327"/>
              <p:cNvSpPr>
                <a:spLocks noChangeArrowheads="1"/>
              </p:cNvSpPr>
              <p:nvPr/>
            </p:nvSpPr>
            <p:spPr bwMode="auto">
              <a:xfrm>
                <a:off x="4761" y="2611"/>
                <a:ext cx="54" cy="1"/>
              </a:xfrm>
              <a:prstGeom prst="rect">
                <a:avLst/>
              </a:prstGeom>
              <a:solidFill>
                <a:srgbClr val="7575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3" name="Rectangle 328"/>
              <p:cNvSpPr>
                <a:spLocks noChangeArrowheads="1"/>
              </p:cNvSpPr>
              <p:nvPr/>
            </p:nvSpPr>
            <p:spPr bwMode="auto">
              <a:xfrm>
                <a:off x="4761" y="2612"/>
                <a:ext cx="54" cy="1"/>
              </a:xfrm>
              <a:prstGeom prst="rect">
                <a:avLst/>
              </a:prstGeom>
              <a:solidFill>
                <a:srgbClr val="7474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4" name="Rectangle 329"/>
              <p:cNvSpPr>
                <a:spLocks noChangeArrowheads="1"/>
              </p:cNvSpPr>
              <p:nvPr/>
            </p:nvSpPr>
            <p:spPr bwMode="auto">
              <a:xfrm>
                <a:off x="4761" y="2612"/>
                <a:ext cx="54" cy="1"/>
              </a:xfrm>
              <a:prstGeom prst="rect">
                <a:avLst/>
              </a:prstGeom>
              <a:solidFill>
                <a:srgbClr val="717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5" name="Rectangle 330"/>
              <p:cNvSpPr>
                <a:spLocks noChangeArrowheads="1"/>
              </p:cNvSpPr>
              <p:nvPr/>
            </p:nvSpPr>
            <p:spPr bwMode="auto">
              <a:xfrm>
                <a:off x="4761" y="2613"/>
                <a:ext cx="54" cy="1"/>
              </a:xfrm>
              <a:prstGeom prst="rect">
                <a:avLst/>
              </a:prstGeom>
              <a:solidFill>
                <a:srgbClr val="6F6F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6" name="Rectangle 331"/>
              <p:cNvSpPr>
                <a:spLocks noChangeArrowheads="1"/>
              </p:cNvSpPr>
              <p:nvPr/>
            </p:nvSpPr>
            <p:spPr bwMode="auto">
              <a:xfrm>
                <a:off x="4761" y="2614"/>
                <a:ext cx="54" cy="1"/>
              </a:xfrm>
              <a:prstGeom prst="rect">
                <a:avLst/>
              </a:prstGeom>
              <a:solidFill>
                <a:srgbClr val="6D6D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7" name="Rectangle 332"/>
              <p:cNvSpPr>
                <a:spLocks noChangeArrowheads="1"/>
              </p:cNvSpPr>
              <p:nvPr/>
            </p:nvSpPr>
            <p:spPr bwMode="auto">
              <a:xfrm>
                <a:off x="4761" y="2614"/>
                <a:ext cx="54" cy="1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8" name="Rectangle 333"/>
              <p:cNvSpPr>
                <a:spLocks noChangeArrowheads="1"/>
              </p:cNvSpPr>
              <p:nvPr/>
            </p:nvSpPr>
            <p:spPr bwMode="auto">
              <a:xfrm>
                <a:off x="4761" y="2615"/>
                <a:ext cx="54" cy="1"/>
              </a:xfrm>
              <a:prstGeom prst="rect">
                <a:avLst/>
              </a:prstGeom>
              <a:solidFill>
                <a:srgbClr val="6A6A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79" name="Rectangle 334"/>
              <p:cNvSpPr>
                <a:spLocks noChangeArrowheads="1"/>
              </p:cNvSpPr>
              <p:nvPr/>
            </p:nvSpPr>
            <p:spPr bwMode="auto">
              <a:xfrm>
                <a:off x="4761" y="2616"/>
                <a:ext cx="54" cy="1"/>
              </a:xfrm>
              <a:prstGeom prst="rect">
                <a:avLst/>
              </a:prstGeom>
              <a:solidFill>
                <a:srgbClr val="6868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0" name="Rectangle 335"/>
              <p:cNvSpPr>
                <a:spLocks noChangeArrowheads="1"/>
              </p:cNvSpPr>
              <p:nvPr/>
            </p:nvSpPr>
            <p:spPr bwMode="auto">
              <a:xfrm>
                <a:off x="4761" y="2617"/>
                <a:ext cx="54" cy="1"/>
              </a:xfrm>
              <a:prstGeom prst="rect">
                <a:avLst/>
              </a:prstGeom>
              <a:solidFill>
                <a:srgbClr val="6666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1" name="Rectangle 336"/>
              <p:cNvSpPr>
                <a:spLocks noChangeArrowheads="1"/>
              </p:cNvSpPr>
              <p:nvPr/>
            </p:nvSpPr>
            <p:spPr bwMode="auto">
              <a:xfrm>
                <a:off x="4761" y="2617"/>
                <a:ext cx="54" cy="1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2" name="Rectangle 337"/>
              <p:cNvSpPr>
                <a:spLocks noChangeArrowheads="1"/>
              </p:cNvSpPr>
              <p:nvPr/>
            </p:nvSpPr>
            <p:spPr bwMode="auto">
              <a:xfrm>
                <a:off x="4761" y="2618"/>
                <a:ext cx="54" cy="1"/>
              </a:xfrm>
              <a:prstGeom prst="rect">
                <a:avLst/>
              </a:prstGeom>
              <a:solidFill>
                <a:srgbClr val="636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3" name="Rectangle 338"/>
              <p:cNvSpPr>
                <a:spLocks noChangeArrowheads="1"/>
              </p:cNvSpPr>
              <p:nvPr/>
            </p:nvSpPr>
            <p:spPr bwMode="auto">
              <a:xfrm>
                <a:off x="4761" y="2619"/>
                <a:ext cx="54" cy="1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4" name="Rectangle 339"/>
              <p:cNvSpPr>
                <a:spLocks noChangeArrowheads="1"/>
              </p:cNvSpPr>
              <p:nvPr/>
            </p:nvSpPr>
            <p:spPr bwMode="auto">
              <a:xfrm>
                <a:off x="4761" y="2620"/>
                <a:ext cx="54" cy="1"/>
              </a:xfrm>
              <a:prstGeom prst="rect">
                <a:avLst/>
              </a:prstGeom>
              <a:solidFill>
                <a:srgbClr val="5F5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5" name="Rectangle 340"/>
              <p:cNvSpPr>
                <a:spLocks noChangeArrowheads="1"/>
              </p:cNvSpPr>
              <p:nvPr/>
            </p:nvSpPr>
            <p:spPr bwMode="auto">
              <a:xfrm>
                <a:off x="4761" y="2620"/>
                <a:ext cx="54" cy="1"/>
              </a:xfrm>
              <a:prstGeom prst="rect">
                <a:avLst/>
              </a:prstGeom>
              <a:solidFill>
                <a:srgbClr val="5E5E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6" name="Rectangle 341"/>
              <p:cNvSpPr>
                <a:spLocks noChangeArrowheads="1"/>
              </p:cNvSpPr>
              <p:nvPr/>
            </p:nvSpPr>
            <p:spPr bwMode="auto">
              <a:xfrm>
                <a:off x="4761" y="2621"/>
                <a:ext cx="54" cy="1"/>
              </a:xfrm>
              <a:prstGeom prst="rect">
                <a:avLst/>
              </a:prstGeom>
              <a:solidFill>
                <a:srgbClr val="5C5C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7" name="Rectangle 342"/>
              <p:cNvSpPr>
                <a:spLocks noChangeArrowheads="1"/>
              </p:cNvSpPr>
              <p:nvPr/>
            </p:nvSpPr>
            <p:spPr bwMode="auto">
              <a:xfrm>
                <a:off x="4761" y="2622"/>
                <a:ext cx="54" cy="1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8" name="Rectangle 343"/>
              <p:cNvSpPr>
                <a:spLocks noChangeArrowheads="1"/>
              </p:cNvSpPr>
              <p:nvPr/>
            </p:nvSpPr>
            <p:spPr bwMode="auto">
              <a:xfrm>
                <a:off x="4761" y="2623"/>
                <a:ext cx="54" cy="1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89" name="Rectangle 344"/>
              <p:cNvSpPr>
                <a:spLocks noChangeArrowheads="1"/>
              </p:cNvSpPr>
              <p:nvPr/>
            </p:nvSpPr>
            <p:spPr bwMode="auto">
              <a:xfrm>
                <a:off x="4761" y="2623"/>
                <a:ext cx="54" cy="1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0" name="Rectangle 345"/>
              <p:cNvSpPr>
                <a:spLocks noChangeArrowheads="1"/>
              </p:cNvSpPr>
              <p:nvPr/>
            </p:nvSpPr>
            <p:spPr bwMode="auto">
              <a:xfrm>
                <a:off x="4761" y="2624"/>
                <a:ext cx="54" cy="1"/>
              </a:xfrm>
              <a:prstGeom prst="rect">
                <a:avLst/>
              </a:prstGeom>
              <a:solidFill>
                <a:srgbClr val="565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1" name="Rectangle 346"/>
              <p:cNvSpPr>
                <a:spLocks noChangeArrowheads="1"/>
              </p:cNvSpPr>
              <p:nvPr/>
            </p:nvSpPr>
            <p:spPr bwMode="auto">
              <a:xfrm>
                <a:off x="4761" y="2625"/>
                <a:ext cx="54" cy="1"/>
              </a:xfrm>
              <a:prstGeom prst="rect">
                <a:avLst/>
              </a:prstGeom>
              <a:solidFill>
                <a:srgbClr val="555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2" name="Rectangle 347"/>
              <p:cNvSpPr>
                <a:spLocks noChangeArrowheads="1"/>
              </p:cNvSpPr>
              <p:nvPr/>
            </p:nvSpPr>
            <p:spPr bwMode="auto">
              <a:xfrm>
                <a:off x="4761" y="2626"/>
                <a:ext cx="54" cy="1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3" name="Rectangle 348"/>
              <p:cNvSpPr>
                <a:spLocks noChangeArrowheads="1"/>
              </p:cNvSpPr>
              <p:nvPr/>
            </p:nvSpPr>
            <p:spPr bwMode="auto">
              <a:xfrm>
                <a:off x="4761" y="2626"/>
                <a:ext cx="54" cy="1"/>
              </a:xfrm>
              <a:prstGeom prst="rect">
                <a:avLst/>
              </a:prstGeom>
              <a:solidFill>
                <a:srgbClr val="5252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4" name="Rectangle 349"/>
              <p:cNvSpPr>
                <a:spLocks noChangeArrowheads="1"/>
              </p:cNvSpPr>
              <p:nvPr/>
            </p:nvSpPr>
            <p:spPr bwMode="auto">
              <a:xfrm>
                <a:off x="4761" y="2627"/>
                <a:ext cx="54" cy="1"/>
              </a:xfrm>
              <a:prstGeom prst="rect">
                <a:avLst/>
              </a:prstGeom>
              <a:solidFill>
                <a:srgbClr val="515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5" name="Rectangle 350"/>
              <p:cNvSpPr>
                <a:spLocks noChangeArrowheads="1"/>
              </p:cNvSpPr>
              <p:nvPr/>
            </p:nvSpPr>
            <p:spPr bwMode="auto">
              <a:xfrm>
                <a:off x="4761" y="2628"/>
                <a:ext cx="54" cy="1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6" name="Rectangle 351"/>
              <p:cNvSpPr>
                <a:spLocks noChangeArrowheads="1"/>
              </p:cNvSpPr>
              <p:nvPr/>
            </p:nvSpPr>
            <p:spPr bwMode="auto">
              <a:xfrm>
                <a:off x="4761" y="2629"/>
                <a:ext cx="54" cy="1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7" name="Rectangle 352"/>
              <p:cNvSpPr>
                <a:spLocks noChangeArrowheads="1"/>
              </p:cNvSpPr>
              <p:nvPr/>
            </p:nvSpPr>
            <p:spPr bwMode="auto">
              <a:xfrm>
                <a:off x="4761" y="2629"/>
                <a:ext cx="54" cy="1"/>
              </a:xfrm>
              <a:prstGeom prst="rect">
                <a:avLst/>
              </a:prstGeom>
              <a:solidFill>
                <a:srgbClr val="4D4D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8" name="Rectangle 353"/>
              <p:cNvSpPr>
                <a:spLocks noChangeArrowheads="1"/>
              </p:cNvSpPr>
              <p:nvPr/>
            </p:nvSpPr>
            <p:spPr bwMode="auto">
              <a:xfrm>
                <a:off x="4761" y="2630"/>
                <a:ext cx="54" cy="1"/>
              </a:xfrm>
              <a:prstGeom prst="rect">
                <a:avLst/>
              </a:prstGeom>
              <a:solidFill>
                <a:srgbClr val="4C4C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299" name="Rectangle 354"/>
              <p:cNvSpPr>
                <a:spLocks noChangeArrowheads="1"/>
              </p:cNvSpPr>
              <p:nvPr/>
            </p:nvSpPr>
            <p:spPr bwMode="auto">
              <a:xfrm>
                <a:off x="4761" y="2631"/>
                <a:ext cx="54" cy="1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0" name="Rectangle 355"/>
              <p:cNvSpPr>
                <a:spLocks noChangeArrowheads="1"/>
              </p:cNvSpPr>
              <p:nvPr/>
            </p:nvSpPr>
            <p:spPr bwMode="auto">
              <a:xfrm>
                <a:off x="4761" y="2631"/>
                <a:ext cx="54" cy="1"/>
              </a:xfrm>
              <a:prstGeom prst="rect">
                <a:avLst/>
              </a:prstGeom>
              <a:solidFill>
                <a:srgbClr val="4B4B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1" name="Rectangle 356"/>
              <p:cNvSpPr>
                <a:spLocks noChangeArrowheads="1"/>
              </p:cNvSpPr>
              <p:nvPr/>
            </p:nvSpPr>
            <p:spPr bwMode="auto">
              <a:xfrm>
                <a:off x="4761" y="2632"/>
                <a:ext cx="54" cy="1"/>
              </a:xfrm>
              <a:prstGeom prst="rect">
                <a:avLst/>
              </a:prstGeom>
              <a:solidFill>
                <a:srgbClr val="4A4A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2" name="Rectangle 357"/>
              <p:cNvSpPr>
                <a:spLocks noChangeArrowheads="1"/>
              </p:cNvSpPr>
              <p:nvPr/>
            </p:nvSpPr>
            <p:spPr bwMode="auto">
              <a:xfrm>
                <a:off x="4761" y="2633"/>
                <a:ext cx="54" cy="1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3" name="Rectangle 358"/>
              <p:cNvSpPr>
                <a:spLocks noChangeArrowheads="1"/>
              </p:cNvSpPr>
              <p:nvPr/>
            </p:nvSpPr>
            <p:spPr bwMode="auto">
              <a:xfrm>
                <a:off x="4761" y="2634"/>
                <a:ext cx="54" cy="1"/>
              </a:xfrm>
              <a:prstGeom prst="rect">
                <a:avLst/>
              </a:prstGeom>
              <a:solidFill>
                <a:srgbClr val="4949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4" name="Rectangle 359"/>
              <p:cNvSpPr>
                <a:spLocks noChangeArrowheads="1"/>
              </p:cNvSpPr>
              <p:nvPr/>
            </p:nvSpPr>
            <p:spPr bwMode="auto">
              <a:xfrm>
                <a:off x="4761" y="2634"/>
                <a:ext cx="54" cy="1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5" name="Rectangle 360"/>
              <p:cNvSpPr>
                <a:spLocks noChangeArrowheads="1"/>
              </p:cNvSpPr>
              <p:nvPr/>
            </p:nvSpPr>
            <p:spPr bwMode="auto">
              <a:xfrm>
                <a:off x="4761" y="2635"/>
                <a:ext cx="54" cy="1"/>
              </a:xfrm>
              <a:prstGeom prst="rect">
                <a:avLst/>
              </a:prstGeom>
              <a:solidFill>
                <a:srgbClr val="474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6" name="Rectangle 361"/>
              <p:cNvSpPr>
                <a:spLocks noChangeArrowheads="1"/>
              </p:cNvSpPr>
              <p:nvPr/>
            </p:nvSpPr>
            <p:spPr bwMode="auto">
              <a:xfrm>
                <a:off x="4761" y="2636"/>
                <a:ext cx="54" cy="1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7" name="Rectangle 362"/>
              <p:cNvSpPr>
                <a:spLocks noChangeArrowheads="1"/>
              </p:cNvSpPr>
              <p:nvPr/>
            </p:nvSpPr>
            <p:spPr bwMode="auto">
              <a:xfrm>
                <a:off x="4761" y="2583"/>
                <a:ext cx="55" cy="5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08" name="Rectangle 363"/>
              <p:cNvSpPr>
                <a:spLocks noChangeArrowheads="1"/>
              </p:cNvSpPr>
              <p:nvPr/>
            </p:nvSpPr>
            <p:spPr bwMode="auto">
              <a:xfrm>
                <a:off x="4836" y="2560"/>
                <a:ext cx="17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man</a:t>
                </a:r>
                <a:endParaRPr lang="sv-SE" sz="1200"/>
              </a:p>
            </p:txBody>
          </p:sp>
          <p:sp>
            <p:nvSpPr>
              <p:cNvPr id="48309" name="Rectangle 364"/>
              <p:cNvSpPr>
                <a:spLocks noChangeArrowheads="1"/>
              </p:cNvSpPr>
              <p:nvPr/>
            </p:nvSpPr>
            <p:spPr bwMode="auto">
              <a:xfrm>
                <a:off x="4761" y="2705"/>
                <a:ext cx="54" cy="2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0" name="Rectangle 365"/>
              <p:cNvSpPr>
                <a:spLocks noChangeArrowheads="1"/>
              </p:cNvSpPr>
              <p:nvPr/>
            </p:nvSpPr>
            <p:spPr bwMode="auto">
              <a:xfrm>
                <a:off x="4761" y="2707"/>
                <a:ext cx="54" cy="1"/>
              </a:xfrm>
              <a:prstGeom prst="rect">
                <a:avLst/>
              </a:prstGeom>
              <a:solidFill>
                <a:srgbClr val="9832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1" name="Rectangle 366"/>
              <p:cNvSpPr>
                <a:spLocks noChangeArrowheads="1"/>
              </p:cNvSpPr>
              <p:nvPr/>
            </p:nvSpPr>
            <p:spPr bwMode="auto">
              <a:xfrm>
                <a:off x="4761" y="2708"/>
                <a:ext cx="54" cy="2"/>
              </a:xfrm>
              <a:prstGeom prst="rect">
                <a:avLst/>
              </a:prstGeom>
              <a:solidFill>
                <a:srgbClr val="98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2" name="Rectangle 367"/>
              <p:cNvSpPr>
                <a:spLocks noChangeArrowheads="1"/>
              </p:cNvSpPr>
              <p:nvPr/>
            </p:nvSpPr>
            <p:spPr bwMode="auto">
              <a:xfrm>
                <a:off x="4761" y="2710"/>
                <a:ext cx="54" cy="2"/>
              </a:xfrm>
              <a:prstGeom prst="rect">
                <a:avLst/>
              </a:prstGeom>
              <a:solidFill>
                <a:srgbClr val="97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3" name="Rectangle 368"/>
              <p:cNvSpPr>
                <a:spLocks noChangeArrowheads="1"/>
              </p:cNvSpPr>
              <p:nvPr/>
            </p:nvSpPr>
            <p:spPr bwMode="auto">
              <a:xfrm>
                <a:off x="4761" y="2712"/>
                <a:ext cx="54" cy="2"/>
              </a:xfrm>
              <a:prstGeom prst="rect">
                <a:avLst/>
              </a:prstGeom>
              <a:solidFill>
                <a:srgbClr val="96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4" name="Rectangle 369"/>
              <p:cNvSpPr>
                <a:spLocks noChangeArrowheads="1"/>
              </p:cNvSpPr>
              <p:nvPr/>
            </p:nvSpPr>
            <p:spPr bwMode="auto">
              <a:xfrm>
                <a:off x="4761" y="2714"/>
                <a:ext cx="54" cy="1"/>
              </a:xfrm>
              <a:prstGeom prst="rect">
                <a:avLst/>
              </a:prstGeom>
              <a:solidFill>
                <a:srgbClr val="95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5" name="Rectangle 370"/>
              <p:cNvSpPr>
                <a:spLocks noChangeArrowheads="1"/>
              </p:cNvSpPr>
              <p:nvPr/>
            </p:nvSpPr>
            <p:spPr bwMode="auto">
              <a:xfrm>
                <a:off x="4761" y="2715"/>
                <a:ext cx="54" cy="1"/>
              </a:xfrm>
              <a:prstGeom prst="rect">
                <a:avLst/>
              </a:prstGeom>
              <a:solidFill>
                <a:srgbClr val="94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6" name="Rectangle 371"/>
              <p:cNvSpPr>
                <a:spLocks noChangeArrowheads="1"/>
              </p:cNvSpPr>
              <p:nvPr/>
            </p:nvSpPr>
            <p:spPr bwMode="auto">
              <a:xfrm>
                <a:off x="4761" y="2716"/>
                <a:ext cx="54" cy="1"/>
              </a:xfrm>
              <a:prstGeom prst="rect">
                <a:avLst/>
              </a:prstGeom>
              <a:solidFill>
                <a:srgbClr val="93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7" name="Rectangle 372"/>
              <p:cNvSpPr>
                <a:spLocks noChangeArrowheads="1"/>
              </p:cNvSpPr>
              <p:nvPr/>
            </p:nvSpPr>
            <p:spPr bwMode="auto">
              <a:xfrm>
                <a:off x="4761" y="2716"/>
                <a:ext cx="54" cy="2"/>
              </a:xfrm>
              <a:prstGeom prst="rect">
                <a:avLst/>
              </a:prstGeom>
              <a:solidFill>
                <a:srgbClr val="92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8" name="Rectangle 373"/>
              <p:cNvSpPr>
                <a:spLocks noChangeArrowheads="1"/>
              </p:cNvSpPr>
              <p:nvPr/>
            </p:nvSpPr>
            <p:spPr bwMode="auto">
              <a:xfrm>
                <a:off x="4761" y="2718"/>
                <a:ext cx="54" cy="1"/>
              </a:xfrm>
              <a:prstGeom prst="rect">
                <a:avLst/>
              </a:prstGeom>
              <a:solidFill>
                <a:srgbClr val="92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19" name="Rectangle 374"/>
              <p:cNvSpPr>
                <a:spLocks noChangeArrowheads="1"/>
              </p:cNvSpPr>
              <p:nvPr/>
            </p:nvSpPr>
            <p:spPr bwMode="auto">
              <a:xfrm>
                <a:off x="4761" y="2719"/>
                <a:ext cx="54" cy="1"/>
              </a:xfrm>
              <a:prstGeom prst="rect">
                <a:avLst/>
              </a:prstGeom>
              <a:solidFill>
                <a:srgbClr val="91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0" name="Rectangle 375"/>
              <p:cNvSpPr>
                <a:spLocks noChangeArrowheads="1"/>
              </p:cNvSpPr>
              <p:nvPr/>
            </p:nvSpPr>
            <p:spPr bwMode="auto">
              <a:xfrm>
                <a:off x="4761" y="2719"/>
                <a:ext cx="54" cy="1"/>
              </a:xfrm>
              <a:prstGeom prst="rect">
                <a:avLst/>
              </a:prstGeom>
              <a:solidFill>
                <a:srgbClr val="9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1" name="Rectangle 376"/>
              <p:cNvSpPr>
                <a:spLocks noChangeArrowheads="1"/>
              </p:cNvSpPr>
              <p:nvPr/>
            </p:nvSpPr>
            <p:spPr bwMode="auto">
              <a:xfrm>
                <a:off x="4761" y="2720"/>
                <a:ext cx="54" cy="1"/>
              </a:xfrm>
              <a:prstGeom prst="rect">
                <a:avLst/>
              </a:prstGeom>
              <a:solidFill>
                <a:srgbClr val="8F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2" name="Rectangle 377"/>
              <p:cNvSpPr>
                <a:spLocks noChangeArrowheads="1"/>
              </p:cNvSpPr>
              <p:nvPr/>
            </p:nvSpPr>
            <p:spPr bwMode="auto">
              <a:xfrm>
                <a:off x="4761" y="2721"/>
                <a:ext cx="54" cy="1"/>
              </a:xfrm>
              <a:prstGeom prst="rect">
                <a:avLst/>
              </a:prstGeom>
              <a:solidFill>
                <a:srgbClr val="8E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3" name="Rectangle 378"/>
              <p:cNvSpPr>
                <a:spLocks noChangeArrowheads="1"/>
              </p:cNvSpPr>
              <p:nvPr/>
            </p:nvSpPr>
            <p:spPr bwMode="auto">
              <a:xfrm>
                <a:off x="4761" y="2722"/>
                <a:ext cx="54" cy="1"/>
              </a:xfrm>
              <a:prstGeom prst="rect">
                <a:avLst/>
              </a:prstGeom>
              <a:solidFill>
                <a:srgbClr val="8D2E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4" name="Rectangle 379"/>
              <p:cNvSpPr>
                <a:spLocks noChangeArrowheads="1"/>
              </p:cNvSpPr>
              <p:nvPr/>
            </p:nvSpPr>
            <p:spPr bwMode="auto">
              <a:xfrm>
                <a:off x="4761" y="2722"/>
                <a:ext cx="54" cy="2"/>
              </a:xfrm>
              <a:prstGeom prst="rect">
                <a:avLst/>
              </a:prstGeom>
              <a:solidFill>
                <a:srgbClr val="8B2E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5" name="Rectangle 380"/>
              <p:cNvSpPr>
                <a:spLocks noChangeArrowheads="1"/>
              </p:cNvSpPr>
              <p:nvPr/>
            </p:nvSpPr>
            <p:spPr bwMode="auto">
              <a:xfrm>
                <a:off x="4761" y="2724"/>
                <a:ext cx="54" cy="1"/>
              </a:xfrm>
              <a:prstGeom prst="rect">
                <a:avLst/>
              </a:prstGeom>
              <a:solidFill>
                <a:srgbClr val="892D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6" name="Rectangle 381"/>
              <p:cNvSpPr>
                <a:spLocks noChangeArrowheads="1"/>
              </p:cNvSpPr>
              <p:nvPr/>
            </p:nvSpPr>
            <p:spPr bwMode="auto">
              <a:xfrm>
                <a:off x="4761" y="2725"/>
                <a:ext cx="54" cy="1"/>
              </a:xfrm>
              <a:prstGeom prst="rect">
                <a:avLst/>
              </a:prstGeom>
              <a:solidFill>
                <a:srgbClr val="882D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7" name="Rectangle 382"/>
              <p:cNvSpPr>
                <a:spLocks noChangeArrowheads="1"/>
              </p:cNvSpPr>
              <p:nvPr/>
            </p:nvSpPr>
            <p:spPr bwMode="auto">
              <a:xfrm>
                <a:off x="4761" y="2725"/>
                <a:ext cx="54" cy="1"/>
              </a:xfrm>
              <a:prstGeom prst="rect">
                <a:avLst/>
              </a:prstGeom>
              <a:solidFill>
                <a:srgbClr val="872D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8" name="Rectangle 383"/>
              <p:cNvSpPr>
                <a:spLocks noChangeArrowheads="1"/>
              </p:cNvSpPr>
              <p:nvPr/>
            </p:nvSpPr>
            <p:spPr bwMode="auto">
              <a:xfrm>
                <a:off x="4761" y="2726"/>
                <a:ext cx="54" cy="1"/>
              </a:xfrm>
              <a:prstGeom prst="rect">
                <a:avLst/>
              </a:prstGeom>
              <a:solidFill>
                <a:srgbClr val="852D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29" name="Rectangle 384"/>
              <p:cNvSpPr>
                <a:spLocks noChangeArrowheads="1"/>
              </p:cNvSpPr>
              <p:nvPr/>
            </p:nvSpPr>
            <p:spPr bwMode="auto">
              <a:xfrm>
                <a:off x="4761" y="2727"/>
                <a:ext cx="54" cy="1"/>
              </a:xfrm>
              <a:prstGeom prst="rect">
                <a:avLst/>
              </a:prstGeom>
              <a:solidFill>
                <a:srgbClr val="832C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0" name="Rectangle 385"/>
              <p:cNvSpPr>
                <a:spLocks noChangeArrowheads="1"/>
              </p:cNvSpPr>
              <p:nvPr/>
            </p:nvSpPr>
            <p:spPr bwMode="auto">
              <a:xfrm>
                <a:off x="4761" y="2728"/>
                <a:ext cx="54" cy="1"/>
              </a:xfrm>
              <a:prstGeom prst="rect">
                <a:avLst/>
              </a:prstGeom>
              <a:solidFill>
                <a:srgbClr val="822C5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1" name="Rectangle 386"/>
              <p:cNvSpPr>
                <a:spLocks noChangeArrowheads="1"/>
              </p:cNvSpPr>
              <p:nvPr/>
            </p:nvSpPr>
            <p:spPr bwMode="auto">
              <a:xfrm>
                <a:off x="4761" y="2728"/>
                <a:ext cx="54" cy="1"/>
              </a:xfrm>
              <a:prstGeom prst="rect">
                <a:avLst/>
              </a:prstGeom>
              <a:solidFill>
                <a:srgbClr val="812B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2" name="Rectangle 387"/>
              <p:cNvSpPr>
                <a:spLocks noChangeArrowheads="1"/>
              </p:cNvSpPr>
              <p:nvPr/>
            </p:nvSpPr>
            <p:spPr bwMode="auto">
              <a:xfrm>
                <a:off x="4761" y="2729"/>
                <a:ext cx="54" cy="1"/>
              </a:xfrm>
              <a:prstGeom prst="rect">
                <a:avLst/>
              </a:prstGeom>
              <a:solidFill>
                <a:srgbClr val="7F2B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3" name="Rectangle 388"/>
              <p:cNvSpPr>
                <a:spLocks noChangeArrowheads="1"/>
              </p:cNvSpPr>
              <p:nvPr/>
            </p:nvSpPr>
            <p:spPr bwMode="auto">
              <a:xfrm>
                <a:off x="4761" y="2730"/>
                <a:ext cx="54" cy="1"/>
              </a:xfrm>
              <a:prstGeom prst="rect">
                <a:avLst/>
              </a:prstGeom>
              <a:solidFill>
                <a:srgbClr val="7D2A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4" name="Rectangle 389"/>
              <p:cNvSpPr>
                <a:spLocks noChangeArrowheads="1"/>
              </p:cNvSpPr>
              <p:nvPr/>
            </p:nvSpPr>
            <p:spPr bwMode="auto">
              <a:xfrm>
                <a:off x="4761" y="2731"/>
                <a:ext cx="54" cy="1"/>
              </a:xfrm>
              <a:prstGeom prst="rect">
                <a:avLst/>
              </a:prstGeom>
              <a:solidFill>
                <a:srgbClr val="7C2A5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5" name="Rectangle 390"/>
              <p:cNvSpPr>
                <a:spLocks noChangeArrowheads="1"/>
              </p:cNvSpPr>
              <p:nvPr/>
            </p:nvSpPr>
            <p:spPr bwMode="auto">
              <a:xfrm>
                <a:off x="4761" y="2731"/>
                <a:ext cx="54" cy="1"/>
              </a:xfrm>
              <a:prstGeom prst="rect">
                <a:avLst/>
              </a:prstGeom>
              <a:solidFill>
                <a:srgbClr val="7B29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6" name="Rectangle 391"/>
              <p:cNvSpPr>
                <a:spLocks noChangeArrowheads="1"/>
              </p:cNvSpPr>
              <p:nvPr/>
            </p:nvSpPr>
            <p:spPr bwMode="auto">
              <a:xfrm>
                <a:off x="4761" y="2732"/>
                <a:ext cx="54" cy="1"/>
              </a:xfrm>
              <a:prstGeom prst="rect">
                <a:avLst/>
              </a:prstGeom>
              <a:solidFill>
                <a:srgbClr val="7928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7" name="Rectangle 392"/>
              <p:cNvSpPr>
                <a:spLocks noChangeArrowheads="1"/>
              </p:cNvSpPr>
              <p:nvPr/>
            </p:nvSpPr>
            <p:spPr bwMode="auto">
              <a:xfrm>
                <a:off x="4761" y="2733"/>
                <a:ext cx="54" cy="1"/>
              </a:xfrm>
              <a:prstGeom prst="rect">
                <a:avLst/>
              </a:prstGeom>
              <a:solidFill>
                <a:srgbClr val="7728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8" name="Rectangle 393"/>
              <p:cNvSpPr>
                <a:spLocks noChangeArrowheads="1"/>
              </p:cNvSpPr>
              <p:nvPr/>
            </p:nvSpPr>
            <p:spPr bwMode="auto">
              <a:xfrm>
                <a:off x="4761" y="2733"/>
                <a:ext cx="54" cy="1"/>
              </a:xfrm>
              <a:prstGeom prst="rect">
                <a:avLst/>
              </a:prstGeom>
              <a:solidFill>
                <a:srgbClr val="76274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39" name="Rectangle 394"/>
              <p:cNvSpPr>
                <a:spLocks noChangeArrowheads="1"/>
              </p:cNvSpPr>
              <p:nvPr/>
            </p:nvSpPr>
            <p:spPr bwMode="auto">
              <a:xfrm>
                <a:off x="4761" y="2734"/>
                <a:ext cx="54" cy="1"/>
              </a:xfrm>
              <a:prstGeom prst="rect">
                <a:avLst/>
              </a:prstGeom>
              <a:solidFill>
                <a:srgbClr val="7426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0" name="Rectangle 395"/>
              <p:cNvSpPr>
                <a:spLocks noChangeArrowheads="1"/>
              </p:cNvSpPr>
              <p:nvPr/>
            </p:nvSpPr>
            <p:spPr bwMode="auto">
              <a:xfrm>
                <a:off x="4761" y="2735"/>
                <a:ext cx="54" cy="1"/>
              </a:xfrm>
              <a:prstGeom prst="rect">
                <a:avLst/>
              </a:prstGeom>
              <a:solidFill>
                <a:srgbClr val="71254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1" name="Rectangle 396"/>
              <p:cNvSpPr>
                <a:spLocks noChangeArrowheads="1"/>
              </p:cNvSpPr>
              <p:nvPr/>
            </p:nvSpPr>
            <p:spPr bwMode="auto">
              <a:xfrm>
                <a:off x="4761" y="2736"/>
                <a:ext cx="54" cy="1"/>
              </a:xfrm>
              <a:prstGeom prst="rect">
                <a:avLst/>
              </a:prstGeom>
              <a:solidFill>
                <a:srgbClr val="6F25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2" name="Rectangle 397"/>
              <p:cNvSpPr>
                <a:spLocks noChangeArrowheads="1"/>
              </p:cNvSpPr>
              <p:nvPr/>
            </p:nvSpPr>
            <p:spPr bwMode="auto">
              <a:xfrm>
                <a:off x="4761" y="2736"/>
                <a:ext cx="54" cy="1"/>
              </a:xfrm>
              <a:prstGeom prst="rect">
                <a:avLst/>
              </a:prstGeom>
              <a:solidFill>
                <a:srgbClr val="6D244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3" name="Rectangle 398"/>
              <p:cNvSpPr>
                <a:spLocks noChangeArrowheads="1"/>
              </p:cNvSpPr>
              <p:nvPr/>
            </p:nvSpPr>
            <p:spPr bwMode="auto">
              <a:xfrm>
                <a:off x="4761" y="2737"/>
                <a:ext cx="54" cy="1"/>
              </a:xfrm>
              <a:prstGeom prst="rect">
                <a:avLst/>
              </a:prstGeom>
              <a:solidFill>
                <a:srgbClr val="6C24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4" name="Rectangle 399"/>
              <p:cNvSpPr>
                <a:spLocks noChangeArrowheads="1"/>
              </p:cNvSpPr>
              <p:nvPr/>
            </p:nvSpPr>
            <p:spPr bwMode="auto">
              <a:xfrm>
                <a:off x="4761" y="2738"/>
                <a:ext cx="54" cy="1"/>
              </a:xfrm>
              <a:prstGeom prst="rect">
                <a:avLst/>
              </a:prstGeom>
              <a:solidFill>
                <a:srgbClr val="6A23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5" name="Rectangle 400"/>
              <p:cNvSpPr>
                <a:spLocks noChangeArrowheads="1"/>
              </p:cNvSpPr>
              <p:nvPr/>
            </p:nvSpPr>
            <p:spPr bwMode="auto">
              <a:xfrm>
                <a:off x="4761" y="2739"/>
                <a:ext cx="54" cy="1"/>
              </a:xfrm>
              <a:prstGeom prst="rect">
                <a:avLst/>
              </a:prstGeom>
              <a:solidFill>
                <a:srgbClr val="6822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6" name="Rectangle 401"/>
              <p:cNvSpPr>
                <a:spLocks noChangeArrowheads="1"/>
              </p:cNvSpPr>
              <p:nvPr/>
            </p:nvSpPr>
            <p:spPr bwMode="auto">
              <a:xfrm>
                <a:off x="4761" y="2739"/>
                <a:ext cx="54" cy="1"/>
              </a:xfrm>
              <a:prstGeom prst="rect">
                <a:avLst/>
              </a:prstGeom>
              <a:solidFill>
                <a:srgbClr val="6622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7" name="Rectangle 402"/>
              <p:cNvSpPr>
                <a:spLocks noChangeArrowheads="1"/>
              </p:cNvSpPr>
              <p:nvPr/>
            </p:nvSpPr>
            <p:spPr bwMode="auto">
              <a:xfrm>
                <a:off x="4761" y="2740"/>
                <a:ext cx="54" cy="1"/>
              </a:xfrm>
              <a:prstGeom prst="rect">
                <a:avLst/>
              </a:prstGeom>
              <a:solidFill>
                <a:srgbClr val="6521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8" name="Rectangle 403"/>
              <p:cNvSpPr>
                <a:spLocks noChangeArrowheads="1"/>
              </p:cNvSpPr>
              <p:nvPr/>
            </p:nvSpPr>
            <p:spPr bwMode="auto">
              <a:xfrm>
                <a:off x="4761" y="2741"/>
                <a:ext cx="54" cy="1"/>
              </a:xfrm>
              <a:prstGeom prst="rect">
                <a:avLst/>
              </a:prstGeom>
              <a:solidFill>
                <a:srgbClr val="6320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49" name="Rectangle 404"/>
              <p:cNvSpPr>
                <a:spLocks noChangeArrowheads="1"/>
              </p:cNvSpPr>
              <p:nvPr/>
            </p:nvSpPr>
            <p:spPr bwMode="auto">
              <a:xfrm>
                <a:off x="4761" y="2742"/>
                <a:ext cx="54" cy="1"/>
              </a:xfrm>
              <a:prstGeom prst="rect">
                <a:avLst/>
              </a:prstGeom>
              <a:solidFill>
                <a:srgbClr val="6120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50" name="Rectangle 405"/>
              <p:cNvSpPr>
                <a:spLocks noChangeArrowheads="1"/>
              </p:cNvSpPr>
              <p:nvPr/>
            </p:nvSpPr>
            <p:spPr bwMode="auto">
              <a:xfrm>
                <a:off x="4761" y="2742"/>
                <a:ext cx="54" cy="1"/>
              </a:xfrm>
              <a:prstGeom prst="rect">
                <a:avLst/>
              </a:prstGeom>
              <a:solidFill>
                <a:srgbClr val="5F1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51" name="Rectangle 406"/>
              <p:cNvSpPr>
                <a:spLocks noChangeArrowheads="1"/>
              </p:cNvSpPr>
              <p:nvPr/>
            </p:nvSpPr>
            <p:spPr bwMode="auto">
              <a:xfrm>
                <a:off x="4761" y="2743"/>
                <a:ext cx="54" cy="1"/>
              </a:xfrm>
              <a:prstGeom prst="rect">
                <a:avLst/>
              </a:prstGeom>
              <a:solidFill>
                <a:srgbClr val="5E1F3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52" name="Rectangle 407"/>
              <p:cNvSpPr>
                <a:spLocks noChangeArrowheads="1"/>
              </p:cNvSpPr>
              <p:nvPr/>
            </p:nvSpPr>
            <p:spPr bwMode="auto">
              <a:xfrm>
                <a:off x="4761" y="2744"/>
                <a:ext cx="54" cy="1"/>
              </a:xfrm>
              <a:prstGeom prst="rect">
                <a:avLst/>
              </a:prstGeom>
              <a:solidFill>
                <a:srgbClr val="5C1E3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53" name="Rectangle 408"/>
              <p:cNvSpPr>
                <a:spLocks noChangeArrowheads="1"/>
              </p:cNvSpPr>
              <p:nvPr/>
            </p:nvSpPr>
            <p:spPr bwMode="auto">
              <a:xfrm>
                <a:off x="4761" y="2745"/>
                <a:ext cx="54" cy="1"/>
              </a:xfrm>
              <a:prstGeom prst="rect">
                <a:avLst/>
              </a:prstGeom>
              <a:solidFill>
                <a:srgbClr val="5A1E3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48354" name="Rectangle 409"/>
              <p:cNvSpPr>
                <a:spLocks noChangeArrowheads="1"/>
              </p:cNvSpPr>
              <p:nvPr/>
            </p:nvSpPr>
            <p:spPr bwMode="auto">
              <a:xfrm>
                <a:off x="4761" y="2745"/>
                <a:ext cx="54" cy="1"/>
              </a:xfrm>
              <a:prstGeom prst="rect">
                <a:avLst/>
              </a:prstGeom>
              <a:solidFill>
                <a:srgbClr val="591E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</p:grpSp>
        <p:sp>
          <p:nvSpPr>
            <p:cNvPr id="48137" name="Rectangle 411"/>
            <p:cNvSpPr>
              <a:spLocks noChangeArrowheads="1"/>
            </p:cNvSpPr>
            <p:nvPr/>
          </p:nvSpPr>
          <p:spPr bwMode="auto">
            <a:xfrm>
              <a:off x="4761" y="2746"/>
              <a:ext cx="54" cy="1"/>
            </a:xfrm>
            <a:prstGeom prst="rect">
              <a:avLst/>
            </a:prstGeom>
            <a:solidFill>
              <a:srgbClr val="581D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38" name="Rectangle 412"/>
            <p:cNvSpPr>
              <a:spLocks noChangeArrowheads="1"/>
            </p:cNvSpPr>
            <p:nvPr/>
          </p:nvSpPr>
          <p:spPr bwMode="auto">
            <a:xfrm>
              <a:off x="4761" y="2747"/>
              <a:ext cx="54" cy="1"/>
            </a:xfrm>
            <a:prstGeom prst="rect">
              <a:avLst/>
            </a:prstGeom>
            <a:solidFill>
              <a:srgbClr val="561C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39" name="Rectangle 413"/>
            <p:cNvSpPr>
              <a:spLocks noChangeArrowheads="1"/>
            </p:cNvSpPr>
            <p:nvPr/>
          </p:nvSpPr>
          <p:spPr bwMode="auto">
            <a:xfrm>
              <a:off x="4761" y="2747"/>
              <a:ext cx="54" cy="1"/>
            </a:xfrm>
            <a:prstGeom prst="rect">
              <a:avLst/>
            </a:prstGeom>
            <a:solidFill>
              <a:srgbClr val="551C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0" name="Rectangle 414"/>
            <p:cNvSpPr>
              <a:spLocks noChangeArrowheads="1"/>
            </p:cNvSpPr>
            <p:nvPr/>
          </p:nvSpPr>
          <p:spPr bwMode="auto">
            <a:xfrm>
              <a:off x="4761" y="2748"/>
              <a:ext cx="54" cy="1"/>
            </a:xfrm>
            <a:prstGeom prst="rect">
              <a:avLst/>
            </a:prstGeom>
            <a:solidFill>
              <a:srgbClr val="531B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1" name="Rectangle 415"/>
            <p:cNvSpPr>
              <a:spLocks noChangeArrowheads="1"/>
            </p:cNvSpPr>
            <p:nvPr/>
          </p:nvSpPr>
          <p:spPr bwMode="auto">
            <a:xfrm>
              <a:off x="4761" y="2749"/>
              <a:ext cx="54" cy="1"/>
            </a:xfrm>
            <a:prstGeom prst="rect">
              <a:avLst/>
            </a:prstGeom>
            <a:solidFill>
              <a:srgbClr val="521A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2" name="Rectangle 416"/>
            <p:cNvSpPr>
              <a:spLocks noChangeArrowheads="1"/>
            </p:cNvSpPr>
            <p:nvPr/>
          </p:nvSpPr>
          <p:spPr bwMode="auto">
            <a:xfrm>
              <a:off x="4761" y="2750"/>
              <a:ext cx="54" cy="1"/>
            </a:xfrm>
            <a:prstGeom prst="rect">
              <a:avLst/>
            </a:prstGeom>
            <a:solidFill>
              <a:srgbClr val="511A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3" name="Rectangle 417"/>
            <p:cNvSpPr>
              <a:spLocks noChangeArrowheads="1"/>
            </p:cNvSpPr>
            <p:nvPr/>
          </p:nvSpPr>
          <p:spPr bwMode="auto">
            <a:xfrm>
              <a:off x="4761" y="2750"/>
              <a:ext cx="54" cy="1"/>
            </a:xfrm>
            <a:prstGeom prst="rect">
              <a:avLst/>
            </a:prstGeom>
            <a:solidFill>
              <a:srgbClr val="501A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4" name="Rectangle 418"/>
            <p:cNvSpPr>
              <a:spLocks noChangeArrowheads="1"/>
            </p:cNvSpPr>
            <p:nvPr/>
          </p:nvSpPr>
          <p:spPr bwMode="auto">
            <a:xfrm>
              <a:off x="4761" y="2751"/>
              <a:ext cx="54" cy="1"/>
            </a:xfrm>
            <a:prstGeom prst="rect">
              <a:avLst/>
            </a:prstGeom>
            <a:solidFill>
              <a:srgbClr val="4E193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5" name="Rectangle 419"/>
            <p:cNvSpPr>
              <a:spLocks noChangeArrowheads="1"/>
            </p:cNvSpPr>
            <p:nvPr/>
          </p:nvSpPr>
          <p:spPr bwMode="auto">
            <a:xfrm>
              <a:off x="4761" y="2752"/>
              <a:ext cx="54" cy="1"/>
            </a:xfrm>
            <a:prstGeom prst="rect">
              <a:avLst/>
            </a:prstGeom>
            <a:solidFill>
              <a:srgbClr val="4D1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6" name="Rectangle 420"/>
            <p:cNvSpPr>
              <a:spLocks noChangeArrowheads="1"/>
            </p:cNvSpPr>
            <p:nvPr/>
          </p:nvSpPr>
          <p:spPr bwMode="auto">
            <a:xfrm>
              <a:off x="4761" y="2753"/>
              <a:ext cx="54" cy="1"/>
            </a:xfrm>
            <a:prstGeom prst="rect">
              <a:avLst/>
            </a:prstGeom>
            <a:solidFill>
              <a:srgbClr val="4C19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7" name="Rectangle 421"/>
            <p:cNvSpPr>
              <a:spLocks noChangeArrowheads="1"/>
            </p:cNvSpPr>
            <p:nvPr/>
          </p:nvSpPr>
          <p:spPr bwMode="auto">
            <a:xfrm>
              <a:off x="4761" y="2754"/>
              <a:ext cx="54" cy="1"/>
            </a:xfrm>
            <a:prstGeom prst="rect">
              <a:avLst/>
            </a:prstGeom>
            <a:solidFill>
              <a:srgbClr val="4B19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8" name="Rectangle 422"/>
            <p:cNvSpPr>
              <a:spLocks noChangeArrowheads="1"/>
            </p:cNvSpPr>
            <p:nvPr/>
          </p:nvSpPr>
          <p:spPr bwMode="auto">
            <a:xfrm>
              <a:off x="4761" y="2755"/>
              <a:ext cx="54" cy="1"/>
            </a:xfrm>
            <a:prstGeom prst="rect">
              <a:avLst/>
            </a:prstGeom>
            <a:solidFill>
              <a:srgbClr val="4A193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49" name="Rectangle 423"/>
            <p:cNvSpPr>
              <a:spLocks noChangeArrowheads="1"/>
            </p:cNvSpPr>
            <p:nvPr/>
          </p:nvSpPr>
          <p:spPr bwMode="auto">
            <a:xfrm>
              <a:off x="4761" y="2756"/>
              <a:ext cx="54" cy="1"/>
            </a:xfrm>
            <a:prstGeom prst="rect">
              <a:avLst/>
            </a:prstGeom>
            <a:solidFill>
              <a:srgbClr val="49193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50" name="Rectangle 424"/>
            <p:cNvSpPr>
              <a:spLocks noChangeArrowheads="1"/>
            </p:cNvSpPr>
            <p:nvPr/>
          </p:nvSpPr>
          <p:spPr bwMode="auto">
            <a:xfrm>
              <a:off x="4761" y="2756"/>
              <a:ext cx="54" cy="1"/>
            </a:xfrm>
            <a:prstGeom prst="rect">
              <a:avLst/>
            </a:prstGeom>
            <a:solidFill>
              <a:srgbClr val="49173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51" name="Rectangle 425"/>
            <p:cNvSpPr>
              <a:spLocks noChangeArrowheads="1"/>
            </p:cNvSpPr>
            <p:nvPr/>
          </p:nvSpPr>
          <p:spPr bwMode="auto">
            <a:xfrm>
              <a:off x="4761" y="2757"/>
              <a:ext cx="54" cy="1"/>
            </a:xfrm>
            <a:prstGeom prst="rect">
              <a:avLst/>
            </a:prstGeom>
            <a:solidFill>
              <a:srgbClr val="48173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52" name="Rectangle 426"/>
            <p:cNvSpPr>
              <a:spLocks noChangeArrowheads="1"/>
            </p:cNvSpPr>
            <p:nvPr/>
          </p:nvSpPr>
          <p:spPr bwMode="auto">
            <a:xfrm>
              <a:off x="4761" y="2758"/>
              <a:ext cx="54" cy="1"/>
            </a:xfrm>
            <a:prstGeom prst="rect">
              <a:avLst/>
            </a:prstGeom>
            <a:solidFill>
              <a:srgbClr val="47172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53" name="Rectangle 427"/>
            <p:cNvSpPr>
              <a:spLocks noChangeArrowheads="1"/>
            </p:cNvSpPr>
            <p:nvPr/>
          </p:nvSpPr>
          <p:spPr bwMode="auto">
            <a:xfrm>
              <a:off x="4761" y="2705"/>
              <a:ext cx="55" cy="5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48154" name="Rectangle 428"/>
            <p:cNvSpPr>
              <a:spLocks noChangeArrowheads="1"/>
            </p:cNvSpPr>
            <p:nvPr/>
          </p:nvSpPr>
          <p:spPr bwMode="auto">
            <a:xfrm>
              <a:off x="4836" y="2682"/>
              <a:ext cx="26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200">
                  <a:solidFill>
                    <a:srgbClr val="000000"/>
                  </a:solidFill>
                </a:rPr>
                <a:t>kvinna</a:t>
              </a:r>
              <a:endParaRPr lang="sv-SE" sz="1200"/>
            </a:p>
          </p:txBody>
        </p:sp>
      </p:grp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Körkortsförvärv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(200 omkomna)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0" y="5286375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Hälften av de omkomna hade tagit A-körkort. En av 4 saknade A-körkort.</a:t>
            </a: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 l="23045" t="7953" r="23183" b="7187"/>
          <a:stretch>
            <a:fillRect/>
          </a:stretch>
        </p:blipFill>
        <p:spPr bwMode="auto">
          <a:xfrm>
            <a:off x="1898650" y="1984375"/>
            <a:ext cx="2925763" cy="287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500563" y="3286125"/>
            <a:ext cx="15748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sv-SE" sz="1400" b="1">
                <a:cs typeface="Times New Roman" pitchFamily="18" charset="0"/>
              </a:rPr>
              <a:t>Tagit, 50 %</a:t>
            </a:r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1500188" y="4643438"/>
            <a:ext cx="12827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sv-SE" sz="1400" b="1">
                <a:cs typeface="Times New Roman" pitchFamily="18" charset="0"/>
              </a:rPr>
              <a:t>Fått, 19 %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225675" y="1735138"/>
            <a:ext cx="151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 b="1">
                <a:cs typeface="Times New Roman" pitchFamily="18" charset="0"/>
              </a:rPr>
              <a:t>Okänt, 9 %</a:t>
            </a: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6215063" y="3143250"/>
          <a:ext cx="2095500" cy="1393825"/>
        </p:xfrm>
        <a:graphic>
          <a:graphicData uri="http://schemas.openxmlformats.org/presentationml/2006/ole">
            <p:oleObj spid="_x0000_s5122" name="Worksheet" r:id="rId4" imgW="1762125" imgH="1171575" progId="Excel.Sheet.8">
              <p:embed/>
            </p:oleObj>
          </a:graphicData>
        </a:graphic>
      </p:graphicFrame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110288" y="2062163"/>
            <a:ext cx="2187575" cy="952500"/>
          </a:xfrm>
          <a:prstGeom prst="rect">
            <a:avLst/>
          </a:prstGeom>
          <a:solidFill>
            <a:srgbClr val="D1CAFA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i="1">
                <a:solidFill>
                  <a:srgbClr val="000066"/>
                </a:solidFill>
              </a:rPr>
              <a:t>* Fram t.o.m. 1975 fick man A-behörighet utan att avlägga särskilt prov när man tog B-körkort.</a:t>
            </a: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0" y="2571750"/>
            <a:ext cx="26162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sv-SE" sz="1400" b="1">
                <a:cs typeface="Times New Roman" pitchFamily="18" charset="0"/>
              </a:rPr>
              <a:t>A-körkort saknas, 23 %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Körkortsförvärv i dödsolyckor med motorcyklar kontra trafikarbete 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(200 omkomna) 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5354638"/>
            <a:ext cx="91440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Andelen omkomna mc-förare som fått A-körkort är klart underrepresenterade jämfört med trafikarbete</a:t>
            </a:r>
          </a:p>
        </p:txBody>
      </p:sp>
      <p:grpSp>
        <p:nvGrpSpPr>
          <p:cNvPr id="49156" name="Group 321"/>
          <p:cNvGrpSpPr>
            <a:grpSpLocks noGrp="1" noChangeAspect="1"/>
          </p:cNvGrpSpPr>
          <p:nvPr>
            <p:ph idx="1"/>
          </p:nvPr>
        </p:nvGrpSpPr>
        <p:grpSpPr bwMode="auto">
          <a:xfrm>
            <a:off x="1071563" y="1857375"/>
            <a:ext cx="5965825" cy="3246438"/>
            <a:chOff x="123" y="1033"/>
            <a:chExt cx="5637" cy="3385"/>
          </a:xfrm>
        </p:grpSpPr>
        <p:sp>
          <p:nvSpPr>
            <p:cNvPr id="49159" name="AutoShape 320"/>
            <p:cNvSpPr>
              <a:spLocks noChangeAspect="1" noChangeArrowheads="1" noTextEdit="1"/>
            </p:cNvSpPr>
            <p:nvPr/>
          </p:nvSpPr>
          <p:spPr bwMode="auto">
            <a:xfrm>
              <a:off x="4664" y="2415"/>
              <a:ext cx="109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9160" name="Group 522"/>
            <p:cNvGrpSpPr>
              <a:grpSpLocks/>
            </p:cNvGrpSpPr>
            <p:nvPr/>
          </p:nvGrpSpPr>
          <p:grpSpPr bwMode="auto">
            <a:xfrm>
              <a:off x="466" y="1104"/>
              <a:ext cx="4223" cy="3047"/>
              <a:chOff x="466" y="1104"/>
              <a:chExt cx="4223" cy="3047"/>
            </a:xfrm>
          </p:grpSpPr>
          <p:sp>
            <p:nvSpPr>
              <p:cNvPr id="49368" name="Rectangle 322"/>
              <p:cNvSpPr>
                <a:spLocks noChangeArrowheads="1"/>
              </p:cNvSpPr>
              <p:nvPr/>
            </p:nvSpPr>
            <p:spPr bwMode="auto">
              <a:xfrm>
                <a:off x="466" y="1104"/>
                <a:ext cx="4223" cy="30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9" name="Line 323"/>
              <p:cNvSpPr>
                <a:spLocks noChangeShapeType="1"/>
              </p:cNvSpPr>
              <p:nvPr/>
            </p:nvSpPr>
            <p:spPr bwMode="auto">
              <a:xfrm>
                <a:off x="466" y="3644"/>
                <a:ext cx="3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0" name="Line 324"/>
              <p:cNvSpPr>
                <a:spLocks noChangeShapeType="1"/>
              </p:cNvSpPr>
              <p:nvPr/>
            </p:nvSpPr>
            <p:spPr bwMode="auto">
              <a:xfrm>
                <a:off x="466" y="3136"/>
                <a:ext cx="3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1" name="Line 325"/>
              <p:cNvSpPr>
                <a:spLocks noChangeShapeType="1"/>
              </p:cNvSpPr>
              <p:nvPr/>
            </p:nvSpPr>
            <p:spPr bwMode="auto">
              <a:xfrm>
                <a:off x="466" y="2628"/>
                <a:ext cx="3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2" name="Line 326"/>
              <p:cNvSpPr>
                <a:spLocks noChangeShapeType="1"/>
              </p:cNvSpPr>
              <p:nvPr/>
            </p:nvSpPr>
            <p:spPr bwMode="auto">
              <a:xfrm>
                <a:off x="466" y="2120"/>
                <a:ext cx="3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3" name="Line 327"/>
              <p:cNvSpPr>
                <a:spLocks noChangeShapeType="1"/>
              </p:cNvSpPr>
              <p:nvPr/>
            </p:nvSpPr>
            <p:spPr bwMode="auto">
              <a:xfrm>
                <a:off x="466" y="1612"/>
                <a:ext cx="3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4" name="Line 328"/>
              <p:cNvSpPr>
                <a:spLocks noChangeShapeType="1"/>
              </p:cNvSpPr>
              <p:nvPr/>
            </p:nvSpPr>
            <p:spPr bwMode="auto">
              <a:xfrm>
                <a:off x="466" y="1104"/>
                <a:ext cx="3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5" name="Rectangle 329"/>
              <p:cNvSpPr>
                <a:spLocks noChangeArrowheads="1"/>
              </p:cNvSpPr>
              <p:nvPr/>
            </p:nvSpPr>
            <p:spPr bwMode="auto">
              <a:xfrm>
                <a:off x="466" y="1104"/>
                <a:ext cx="3646" cy="30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76" name="Rectangle 330"/>
              <p:cNvSpPr>
                <a:spLocks noChangeArrowheads="1"/>
              </p:cNvSpPr>
              <p:nvPr/>
            </p:nvSpPr>
            <p:spPr bwMode="auto">
              <a:xfrm>
                <a:off x="857" y="1624"/>
                <a:ext cx="521" cy="1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77" name="Rectangle 331"/>
              <p:cNvSpPr>
                <a:spLocks noChangeArrowheads="1"/>
              </p:cNvSpPr>
              <p:nvPr/>
            </p:nvSpPr>
            <p:spPr bwMode="auto">
              <a:xfrm>
                <a:off x="857" y="1767"/>
                <a:ext cx="521" cy="129"/>
              </a:xfrm>
              <a:prstGeom prst="rect">
                <a:avLst/>
              </a:prstGeom>
              <a:solidFill>
                <a:srgbClr val="F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78" name="Rectangle 332"/>
              <p:cNvSpPr>
                <a:spLocks noChangeArrowheads="1"/>
              </p:cNvSpPr>
              <p:nvPr/>
            </p:nvSpPr>
            <p:spPr bwMode="auto">
              <a:xfrm>
                <a:off x="857" y="1896"/>
                <a:ext cx="521" cy="88"/>
              </a:xfrm>
              <a:prstGeom prst="rect">
                <a:avLst/>
              </a:prstGeom>
              <a:solidFill>
                <a:srgbClr val="F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79" name="Rectangle 333"/>
              <p:cNvSpPr>
                <a:spLocks noChangeArrowheads="1"/>
              </p:cNvSpPr>
              <p:nvPr/>
            </p:nvSpPr>
            <p:spPr bwMode="auto">
              <a:xfrm>
                <a:off x="857" y="1984"/>
                <a:ext cx="521" cy="89"/>
              </a:xfrm>
              <a:prstGeom prst="rect">
                <a:avLst/>
              </a:prstGeom>
              <a:solidFill>
                <a:srgbClr val="F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0" name="Rectangle 334"/>
              <p:cNvSpPr>
                <a:spLocks noChangeArrowheads="1"/>
              </p:cNvSpPr>
              <p:nvPr/>
            </p:nvSpPr>
            <p:spPr bwMode="auto">
              <a:xfrm>
                <a:off x="857" y="2073"/>
                <a:ext cx="521" cy="60"/>
              </a:xfrm>
              <a:prstGeom prst="rect">
                <a:avLst/>
              </a:prstGeom>
              <a:solidFill>
                <a:srgbClr val="F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1" name="Rectangle 335"/>
              <p:cNvSpPr>
                <a:spLocks noChangeArrowheads="1"/>
              </p:cNvSpPr>
              <p:nvPr/>
            </p:nvSpPr>
            <p:spPr bwMode="auto">
              <a:xfrm>
                <a:off x="857" y="2133"/>
                <a:ext cx="521" cy="58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2" name="Rectangle 336"/>
              <p:cNvSpPr>
                <a:spLocks noChangeArrowheads="1"/>
              </p:cNvSpPr>
              <p:nvPr/>
            </p:nvSpPr>
            <p:spPr bwMode="auto">
              <a:xfrm>
                <a:off x="857" y="2191"/>
                <a:ext cx="521" cy="50"/>
              </a:xfrm>
              <a:prstGeom prst="rect">
                <a:avLst/>
              </a:prstGeom>
              <a:solidFill>
                <a:srgbClr val="F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3" name="Rectangle 337"/>
              <p:cNvSpPr>
                <a:spLocks noChangeArrowheads="1"/>
              </p:cNvSpPr>
              <p:nvPr/>
            </p:nvSpPr>
            <p:spPr bwMode="auto">
              <a:xfrm>
                <a:off x="857" y="2241"/>
                <a:ext cx="521" cy="49"/>
              </a:xfrm>
              <a:prstGeom prst="rect">
                <a:avLst/>
              </a:prstGeom>
              <a:solidFill>
                <a:srgbClr val="F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4" name="Rectangle 338"/>
              <p:cNvSpPr>
                <a:spLocks noChangeArrowheads="1"/>
              </p:cNvSpPr>
              <p:nvPr/>
            </p:nvSpPr>
            <p:spPr bwMode="auto">
              <a:xfrm>
                <a:off x="857" y="2290"/>
                <a:ext cx="521" cy="50"/>
              </a:xfrm>
              <a:prstGeom prst="rect">
                <a:avLst/>
              </a:prstGeom>
              <a:solidFill>
                <a:srgbClr val="E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5" name="Rectangle 339"/>
              <p:cNvSpPr>
                <a:spLocks noChangeArrowheads="1"/>
              </p:cNvSpPr>
              <p:nvPr/>
            </p:nvSpPr>
            <p:spPr bwMode="auto">
              <a:xfrm>
                <a:off x="857" y="2340"/>
                <a:ext cx="521" cy="40"/>
              </a:xfrm>
              <a:prstGeom prst="rect">
                <a:avLst/>
              </a:prstGeom>
              <a:solidFill>
                <a:srgbClr val="E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6" name="Rectangle 340"/>
              <p:cNvSpPr>
                <a:spLocks noChangeArrowheads="1"/>
              </p:cNvSpPr>
              <p:nvPr/>
            </p:nvSpPr>
            <p:spPr bwMode="auto">
              <a:xfrm>
                <a:off x="857" y="2380"/>
                <a:ext cx="521" cy="39"/>
              </a:xfrm>
              <a:prstGeom prst="rect">
                <a:avLst/>
              </a:prstGeom>
              <a:solidFill>
                <a:srgbClr val="E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7" name="Rectangle 341"/>
              <p:cNvSpPr>
                <a:spLocks noChangeArrowheads="1"/>
              </p:cNvSpPr>
              <p:nvPr/>
            </p:nvSpPr>
            <p:spPr bwMode="auto">
              <a:xfrm>
                <a:off x="857" y="2419"/>
                <a:ext cx="521" cy="39"/>
              </a:xfrm>
              <a:prstGeom prst="rect">
                <a:avLst/>
              </a:prstGeom>
              <a:solidFill>
                <a:srgbClr val="E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8" name="Rectangle 342"/>
              <p:cNvSpPr>
                <a:spLocks noChangeArrowheads="1"/>
              </p:cNvSpPr>
              <p:nvPr/>
            </p:nvSpPr>
            <p:spPr bwMode="auto">
              <a:xfrm>
                <a:off x="857" y="2458"/>
                <a:ext cx="521" cy="30"/>
              </a:xfrm>
              <a:prstGeom prst="rect">
                <a:avLst/>
              </a:prstGeom>
              <a:solidFill>
                <a:srgbClr val="E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89" name="Rectangle 343"/>
              <p:cNvSpPr>
                <a:spLocks noChangeArrowheads="1"/>
              </p:cNvSpPr>
              <p:nvPr/>
            </p:nvSpPr>
            <p:spPr bwMode="auto">
              <a:xfrm>
                <a:off x="857" y="2488"/>
                <a:ext cx="521" cy="39"/>
              </a:xfrm>
              <a:prstGeom prst="rect">
                <a:avLst/>
              </a:prstGeom>
              <a:solidFill>
                <a:srgbClr val="E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0" name="Rectangle 344"/>
              <p:cNvSpPr>
                <a:spLocks noChangeArrowheads="1"/>
              </p:cNvSpPr>
              <p:nvPr/>
            </p:nvSpPr>
            <p:spPr bwMode="auto">
              <a:xfrm>
                <a:off x="857" y="2527"/>
                <a:ext cx="521" cy="30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1" name="Rectangle 345"/>
              <p:cNvSpPr>
                <a:spLocks noChangeArrowheads="1"/>
              </p:cNvSpPr>
              <p:nvPr/>
            </p:nvSpPr>
            <p:spPr bwMode="auto">
              <a:xfrm>
                <a:off x="857" y="2557"/>
                <a:ext cx="521" cy="30"/>
              </a:xfrm>
              <a:prstGeom prst="rect">
                <a:avLst/>
              </a:prstGeom>
              <a:solidFill>
                <a:srgbClr val="E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2" name="Rectangle 346"/>
              <p:cNvSpPr>
                <a:spLocks noChangeArrowheads="1"/>
              </p:cNvSpPr>
              <p:nvPr/>
            </p:nvSpPr>
            <p:spPr bwMode="auto">
              <a:xfrm>
                <a:off x="857" y="2587"/>
                <a:ext cx="521" cy="30"/>
              </a:xfrm>
              <a:prstGeom prst="rect">
                <a:avLst/>
              </a:prstGeom>
              <a:solidFill>
                <a:srgbClr val="D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3" name="Rectangle 347"/>
              <p:cNvSpPr>
                <a:spLocks noChangeArrowheads="1"/>
              </p:cNvSpPr>
              <p:nvPr/>
            </p:nvSpPr>
            <p:spPr bwMode="auto">
              <a:xfrm>
                <a:off x="857" y="2617"/>
                <a:ext cx="521" cy="29"/>
              </a:xfrm>
              <a:prstGeom prst="rect">
                <a:avLst/>
              </a:prstGeom>
              <a:solidFill>
                <a:srgbClr val="D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4" name="Rectangle 348"/>
              <p:cNvSpPr>
                <a:spLocks noChangeArrowheads="1"/>
              </p:cNvSpPr>
              <p:nvPr/>
            </p:nvSpPr>
            <p:spPr bwMode="auto">
              <a:xfrm>
                <a:off x="857" y="2646"/>
                <a:ext cx="521" cy="29"/>
              </a:xfrm>
              <a:prstGeom prst="rect">
                <a:avLst/>
              </a:prstGeom>
              <a:solidFill>
                <a:srgbClr val="D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5" name="Rectangle 349"/>
              <p:cNvSpPr>
                <a:spLocks noChangeArrowheads="1"/>
              </p:cNvSpPr>
              <p:nvPr/>
            </p:nvSpPr>
            <p:spPr bwMode="auto">
              <a:xfrm>
                <a:off x="857" y="2675"/>
                <a:ext cx="521" cy="30"/>
              </a:xfrm>
              <a:prstGeom prst="rect">
                <a:avLst/>
              </a:prstGeom>
              <a:solidFill>
                <a:srgbClr val="D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6" name="Rectangle 350"/>
              <p:cNvSpPr>
                <a:spLocks noChangeArrowheads="1"/>
              </p:cNvSpPr>
              <p:nvPr/>
            </p:nvSpPr>
            <p:spPr bwMode="auto">
              <a:xfrm>
                <a:off x="857" y="2705"/>
                <a:ext cx="521" cy="20"/>
              </a:xfrm>
              <a:prstGeom prst="rect">
                <a:avLst/>
              </a:prstGeom>
              <a:solidFill>
                <a:srgbClr val="D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7" name="Rectangle 351"/>
              <p:cNvSpPr>
                <a:spLocks noChangeArrowheads="1"/>
              </p:cNvSpPr>
              <p:nvPr/>
            </p:nvSpPr>
            <p:spPr bwMode="auto">
              <a:xfrm>
                <a:off x="857" y="2725"/>
                <a:ext cx="521" cy="30"/>
              </a:xfrm>
              <a:prstGeom prst="rect">
                <a:avLst/>
              </a:prstGeom>
              <a:solidFill>
                <a:srgbClr val="D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8" name="Rectangle 352"/>
              <p:cNvSpPr>
                <a:spLocks noChangeArrowheads="1"/>
              </p:cNvSpPr>
              <p:nvPr/>
            </p:nvSpPr>
            <p:spPr bwMode="auto">
              <a:xfrm>
                <a:off x="857" y="2755"/>
                <a:ext cx="521" cy="30"/>
              </a:xfrm>
              <a:prstGeom prst="rect">
                <a:avLst/>
              </a:prstGeom>
              <a:solidFill>
                <a:srgbClr val="D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99" name="Rectangle 353"/>
              <p:cNvSpPr>
                <a:spLocks noChangeArrowheads="1"/>
              </p:cNvSpPr>
              <p:nvPr/>
            </p:nvSpPr>
            <p:spPr bwMode="auto">
              <a:xfrm>
                <a:off x="857" y="2785"/>
                <a:ext cx="521" cy="19"/>
              </a:xfrm>
              <a:prstGeom prst="rect">
                <a:avLst/>
              </a:prstGeom>
              <a:solidFill>
                <a:srgbClr val="D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0" name="Rectangle 354"/>
              <p:cNvSpPr>
                <a:spLocks noChangeArrowheads="1"/>
              </p:cNvSpPr>
              <p:nvPr/>
            </p:nvSpPr>
            <p:spPr bwMode="auto">
              <a:xfrm>
                <a:off x="857" y="2804"/>
                <a:ext cx="521" cy="30"/>
              </a:xfrm>
              <a:prstGeom prst="rect">
                <a:avLst/>
              </a:prstGeom>
              <a:solidFill>
                <a:srgbClr val="C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1" name="Rectangle 355"/>
              <p:cNvSpPr>
                <a:spLocks noChangeArrowheads="1"/>
              </p:cNvSpPr>
              <p:nvPr/>
            </p:nvSpPr>
            <p:spPr bwMode="auto">
              <a:xfrm>
                <a:off x="857" y="2834"/>
                <a:ext cx="521" cy="20"/>
              </a:xfrm>
              <a:prstGeom prst="rect">
                <a:avLst/>
              </a:prstGeom>
              <a:solidFill>
                <a:srgbClr val="C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2" name="Rectangle 356"/>
              <p:cNvSpPr>
                <a:spLocks noChangeArrowheads="1"/>
              </p:cNvSpPr>
              <p:nvPr/>
            </p:nvSpPr>
            <p:spPr bwMode="auto">
              <a:xfrm>
                <a:off x="857" y="2854"/>
                <a:ext cx="521" cy="28"/>
              </a:xfrm>
              <a:prstGeom prst="rect">
                <a:avLst/>
              </a:prstGeom>
              <a:solidFill>
                <a:srgbClr val="C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3" name="Rectangle 357"/>
              <p:cNvSpPr>
                <a:spLocks noChangeArrowheads="1"/>
              </p:cNvSpPr>
              <p:nvPr/>
            </p:nvSpPr>
            <p:spPr bwMode="auto">
              <a:xfrm>
                <a:off x="857" y="2882"/>
                <a:ext cx="521" cy="21"/>
              </a:xfrm>
              <a:prstGeom prst="rect">
                <a:avLst/>
              </a:prstGeom>
              <a:solidFill>
                <a:srgbClr val="C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4" name="Rectangle 358"/>
              <p:cNvSpPr>
                <a:spLocks noChangeArrowheads="1"/>
              </p:cNvSpPr>
              <p:nvPr/>
            </p:nvSpPr>
            <p:spPr bwMode="auto">
              <a:xfrm>
                <a:off x="857" y="2903"/>
                <a:ext cx="521" cy="29"/>
              </a:xfrm>
              <a:prstGeom prst="rect">
                <a:avLst/>
              </a:prstGeom>
              <a:solidFill>
                <a:srgbClr val="C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5" name="Rectangle 359"/>
              <p:cNvSpPr>
                <a:spLocks noChangeArrowheads="1"/>
              </p:cNvSpPr>
              <p:nvPr/>
            </p:nvSpPr>
            <p:spPr bwMode="auto">
              <a:xfrm>
                <a:off x="857" y="2932"/>
                <a:ext cx="521" cy="20"/>
              </a:xfrm>
              <a:prstGeom prst="rect">
                <a:avLst/>
              </a:prstGeom>
              <a:solidFill>
                <a:srgbClr val="C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6" name="Rectangle 360"/>
              <p:cNvSpPr>
                <a:spLocks noChangeArrowheads="1"/>
              </p:cNvSpPr>
              <p:nvPr/>
            </p:nvSpPr>
            <p:spPr bwMode="auto">
              <a:xfrm>
                <a:off x="857" y="2952"/>
                <a:ext cx="521" cy="20"/>
              </a:xfrm>
              <a:prstGeom prst="rect">
                <a:avLst/>
              </a:prstGeom>
              <a:solidFill>
                <a:srgbClr val="C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7" name="Rectangle 361"/>
              <p:cNvSpPr>
                <a:spLocks noChangeArrowheads="1"/>
              </p:cNvSpPr>
              <p:nvPr/>
            </p:nvSpPr>
            <p:spPr bwMode="auto">
              <a:xfrm>
                <a:off x="857" y="2972"/>
                <a:ext cx="521" cy="29"/>
              </a:xfrm>
              <a:prstGeom prst="rect">
                <a:avLst/>
              </a:prstGeom>
              <a:solidFill>
                <a:srgbClr val="C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8" name="Rectangle 362"/>
              <p:cNvSpPr>
                <a:spLocks noChangeArrowheads="1"/>
              </p:cNvSpPr>
              <p:nvPr/>
            </p:nvSpPr>
            <p:spPr bwMode="auto">
              <a:xfrm>
                <a:off x="857" y="3001"/>
                <a:ext cx="521" cy="20"/>
              </a:xfrm>
              <a:prstGeom prst="rect">
                <a:avLst/>
              </a:prstGeom>
              <a:solidFill>
                <a:srgbClr val="B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09" name="Rectangle 363"/>
              <p:cNvSpPr>
                <a:spLocks noChangeArrowheads="1"/>
              </p:cNvSpPr>
              <p:nvPr/>
            </p:nvSpPr>
            <p:spPr bwMode="auto">
              <a:xfrm>
                <a:off x="857" y="3021"/>
                <a:ext cx="521" cy="20"/>
              </a:xfrm>
              <a:prstGeom prst="rect">
                <a:avLst/>
              </a:prstGeom>
              <a:solidFill>
                <a:srgbClr val="B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0" name="Rectangle 364"/>
              <p:cNvSpPr>
                <a:spLocks noChangeArrowheads="1"/>
              </p:cNvSpPr>
              <p:nvPr/>
            </p:nvSpPr>
            <p:spPr bwMode="auto">
              <a:xfrm>
                <a:off x="857" y="3041"/>
                <a:ext cx="521" cy="30"/>
              </a:xfrm>
              <a:prstGeom prst="rect">
                <a:avLst/>
              </a:prstGeom>
              <a:solidFill>
                <a:srgbClr val="B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1" name="Rectangle 365"/>
              <p:cNvSpPr>
                <a:spLocks noChangeArrowheads="1"/>
              </p:cNvSpPr>
              <p:nvPr/>
            </p:nvSpPr>
            <p:spPr bwMode="auto">
              <a:xfrm>
                <a:off x="857" y="3071"/>
                <a:ext cx="521" cy="19"/>
              </a:xfrm>
              <a:prstGeom prst="rect">
                <a:avLst/>
              </a:prstGeom>
              <a:solidFill>
                <a:srgbClr val="B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2" name="Rectangle 366"/>
              <p:cNvSpPr>
                <a:spLocks noChangeArrowheads="1"/>
              </p:cNvSpPr>
              <p:nvPr/>
            </p:nvSpPr>
            <p:spPr bwMode="auto">
              <a:xfrm>
                <a:off x="857" y="3090"/>
                <a:ext cx="521" cy="20"/>
              </a:xfrm>
              <a:prstGeom prst="rect">
                <a:avLst/>
              </a:prstGeom>
              <a:solidFill>
                <a:srgbClr val="B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3" name="Rectangle 367"/>
              <p:cNvSpPr>
                <a:spLocks noChangeArrowheads="1"/>
              </p:cNvSpPr>
              <p:nvPr/>
            </p:nvSpPr>
            <p:spPr bwMode="auto">
              <a:xfrm>
                <a:off x="857" y="3110"/>
                <a:ext cx="521" cy="20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4" name="Rectangle 368"/>
              <p:cNvSpPr>
                <a:spLocks noChangeArrowheads="1"/>
              </p:cNvSpPr>
              <p:nvPr/>
            </p:nvSpPr>
            <p:spPr bwMode="auto">
              <a:xfrm>
                <a:off x="857" y="3130"/>
                <a:ext cx="521" cy="29"/>
              </a:xfrm>
              <a:prstGeom prst="rect">
                <a:avLst/>
              </a:prstGeom>
              <a:solidFill>
                <a:srgbClr val="B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5" name="Rectangle 369"/>
              <p:cNvSpPr>
                <a:spLocks noChangeArrowheads="1"/>
              </p:cNvSpPr>
              <p:nvPr/>
            </p:nvSpPr>
            <p:spPr bwMode="auto">
              <a:xfrm>
                <a:off x="857" y="3159"/>
                <a:ext cx="521" cy="20"/>
              </a:xfrm>
              <a:prstGeom prst="rect">
                <a:avLst/>
              </a:prstGeom>
              <a:solidFill>
                <a:srgbClr val="B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6" name="Rectangle 370"/>
              <p:cNvSpPr>
                <a:spLocks noChangeArrowheads="1"/>
              </p:cNvSpPr>
              <p:nvPr/>
            </p:nvSpPr>
            <p:spPr bwMode="auto">
              <a:xfrm>
                <a:off x="857" y="3179"/>
                <a:ext cx="521" cy="19"/>
              </a:xfrm>
              <a:prstGeom prst="rect">
                <a:avLst/>
              </a:prstGeom>
              <a:solidFill>
                <a:srgbClr val="A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7" name="Rectangle 371"/>
              <p:cNvSpPr>
                <a:spLocks noChangeArrowheads="1"/>
              </p:cNvSpPr>
              <p:nvPr/>
            </p:nvSpPr>
            <p:spPr bwMode="auto">
              <a:xfrm>
                <a:off x="857" y="3198"/>
                <a:ext cx="521" cy="30"/>
              </a:xfrm>
              <a:prstGeom prst="rect">
                <a:avLst/>
              </a:prstGeom>
              <a:solidFill>
                <a:srgbClr val="A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8" name="Rectangle 372"/>
              <p:cNvSpPr>
                <a:spLocks noChangeArrowheads="1"/>
              </p:cNvSpPr>
              <p:nvPr/>
            </p:nvSpPr>
            <p:spPr bwMode="auto">
              <a:xfrm>
                <a:off x="857" y="3228"/>
                <a:ext cx="521" cy="20"/>
              </a:xfrm>
              <a:prstGeom prst="rect">
                <a:avLst/>
              </a:prstGeom>
              <a:solidFill>
                <a:srgbClr val="A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19" name="Rectangle 373"/>
              <p:cNvSpPr>
                <a:spLocks noChangeArrowheads="1"/>
              </p:cNvSpPr>
              <p:nvPr/>
            </p:nvSpPr>
            <p:spPr bwMode="auto">
              <a:xfrm>
                <a:off x="857" y="3248"/>
                <a:ext cx="521" cy="19"/>
              </a:xfrm>
              <a:prstGeom prst="rect">
                <a:avLst/>
              </a:prstGeom>
              <a:solidFill>
                <a:srgbClr val="A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0" name="Rectangle 374"/>
              <p:cNvSpPr>
                <a:spLocks noChangeArrowheads="1"/>
              </p:cNvSpPr>
              <p:nvPr/>
            </p:nvSpPr>
            <p:spPr bwMode="auto">
              <a:xfrm>
                <a:off x="857" y="3267"/>
                <a:ext cx="521" cy="30"/>
              </a:xfrm>
              <a:prstGeom prst="rect">
                <a:avLst/>
              </a:prstGeom>
              <a:solidFill>
                <a:srgbClr val="A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1" name="Rectangle 375"/>
              <p:cNvSpPr>
                <a:spLocks noChangeArrowheads="1"/>
              </p:cNvSpPr>
              <p:nvPr/>
            </p:nvSpPr>
            <p:spPr bwMode="auto">
              <a:xfrm>
                <a:off x="857" y="3297"/>
                <a:ext cx="521" cy="20"/>
              </a:xfrm>
              <a:prstGeom prst="rect">
                <a:avLst/>
              </a:prstGeom>
              <a:solidFill>
                <a:srgbClr val="A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2" name="Rectangle 376"/>
              <p:cNvSpPr>
                <a:spLocks noChangeArrowheads="1"/>
              </p:cNvSpPr>
              <p:nvPr/>
            </p:nvSpPr>
            <p:spPr bwMode="auto">
              <a:xfrm>
                <a:off x="857" y="3317"/>
                <a:ext cx="521" cy="30"/>
              </a:xfrm>
              <a:prstGeom prst="rect">
                <a:avLst/>
              </a:prstGeom>
              <a:solidFill>
                <a:srgbClr val="A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3" name="Rectangle 377"/>
              <p:cNvSpPr>
                <a:spLocks noChangeArrowheads="1"/>
              </p:cNvSpPr>
              <p:nvPr/>
            </p:nvSpPr>
            <p:spPr bwMode="auto">
              <a:xfrm>
                <a:off x="857" y="3347"/>
                <a:ext cx="521" cy="19"/>
              </a:xfrm>
              <a:prstGeom prst="rect">
                <a:avLst/>
              </a:prstGeom>
              <a:solidFill>
                <a:srgbClr val="A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4" name="Rectangle 378"/>
              <p:cNvSpPr>
                <a:spLocks noChangeArrowheads="1"/>
              </p:cNvSpPr>
              <p:nvPr/>
            </p:nvSpPr>
            <p:spPr bwMode="auto">
              <a:xfrm>
                <a:off x="857" y="3366"/>
                <a:ext cx="521" cy="20"/>
              </a:xfrm>
              <a:prstGeom prst="rect">
                <a:avLst/>
              </a:prstGeom>
              <a:solidFill>
                <a:srgbClr val="9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5" name="Rectangle 379"/>
              <p:cNvSpPr>
                <a:spLocks noChangeArrowheads="1"/>
              </p:cNvSpPr>
              <p:nvPr/>
            </p:nvSpPr>
            <p:spPr bwMode="auto">
              <a:xfrm>
                <a:off x="857" y="3386"/>
                <a:ext cx="521" cy="30"/>
              </a:xfrm>
              <a:prstGeom prst="rect">
                <a:avLst/>
              </a:prstGeom>
              <a:solidFill>
                <a:srgbClr val="9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6" name="Rectangle 380"/>
              <p:cNvSpPr>
                <a:spLocks noChangeArrowheads="1"/>
              </p:cNvSpPr>
              <p:nvPr/>
            </p:nvSpPr>
            <p:spPr bwMode="auto">
              <a:xfrm>
                <a:off x="857" y="3416"/>
                <a:ext cx="521" cy="30"/>
              </a:xfrm>
              <a:prstGeom prst="rect">
                <a:avLst/>
              </a:prstGeom>
              <a:solidFill>
                <a:srgbClr val="9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7" name="Rectangle 381"/>
              <p:cNvSpPr>
                <a:spLocks noChangeArrowheads="1"/>
              </p:cNvSpPr>
              <p:nvPr/>
            </p:nvSpPr>
            <p:spPr bwMode="auto">
              <a:xfrm>
                <a:off x="857" y="3446"/>
                <a:ext cx="521" cy="19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8" name="Rectangle 382"/>
              <p:cNvSpPr>
                <a:spLocks noChangeArrowheads="1"/>
              </p:cNvSpPr>
              <p:nvPr/>
            </p:nvSpPr>
            <p:spPr bwMode="auto">
              <a:xfrm>
                <a:off x="857" y="3465"/>
                <a:ext cx="521" cy="30"/>
              </a:xfrm>
              <a:prstGeom prst="rect">
                <a:avLst/>
              </a:prstGeom>
              <a:solidFill>
                <a:srgbClr val="9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29" name="Rectangle 383"/>
              <p:cNvSpPr>
                <a:spLocks noChangeArrowheads="1"/>
              </p:cNvSpPr>
              <p:nvPr/>
            </p:nvSpPr>
            <p:spPr bwMode="auto">
              <a:xfrm>
                <a:off x="857" y="3495"/>
                <a:ext cx="521" cy="30"/>
              </a:xfrm>
              <a:prstGeom prst="rect">
                <a:avLst/>
              </a:prstGeom>
              <a:solidFill>
                <a:srgbClr val="9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0" name="Rectangle 384"/>
              <p:cNvSpPr>
                <a:spLocks noChangeArrowheads="1"/>
              </p:cNvSpPr>
              <p:nvPr/>
            </p:nvSpPr>
            <p:spPr bwMode="auto">
              <a:xfrm>
                <a:off x="857" y="3525"/>
                <a:ext cx="521" cy="19"/>
              </a:xfrm>
              <a:prstGeom prst="rect">
                <a:avLst/>
              </a:prstGeom>
              <a:solidFill>
                <a:srgbClr val="9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1" name="Rectangle 385"/>
              <p:cNvSpPr>
                <a:spLocks noChangeArrowheads="1"/>
              </p:cNvSpPr>
              <p:nvPr/>
            </p:nvSpPr>
            <p:spPr bwMode="auto">
              <a:xfrm>
                <a:off x="857" y="3544"/>
                <a:ext cx="521" cy="29"/>
              </a:xfrm>
              <a:prstGeom prst="rect">
                <a:avLst/>
              </a:prstGeom>
              <a:solidFill>
                <a:srgbClr val="9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2" name="Rectangle 386"/>
              <p:cNvSpPr>
                <a:spLocks noChangeArrowheads="1"/>
              </p:cNvSpPr>
              <p:nvPr/>
            </p:nvSpPr>
            <p:spPr bwMode="auto">
              <a:xfrm>
                <a:off x="857" y="3573"/>
                <a:ext cx="521" cy="30"/>
              </a:xfrm>
              <a:prstGeom prst="rect">
                <a:avLst/>
              </a:prstGeom>
              <a:solidFill>
                <a:srgbClr val="8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3" name="Rectangle 387"/>
              <p:cNvSpPr>
                <a:spLocks noChangeArrowheads="1"/>
              </p:cNvSpPr>
              <p:nvPr/>
            </p:nvSpPr>
            <p:spPr bwMode="auto">
              <a:xfrm>
                <a:off x="857" y="3603"/>
                <a:ext cx="521" cy="30"/>
              </a:xfrm>
              <a:prstGeom prst="rect">
                <a:avLst/>
              </a:prstGeom>
              <a:solidFill>
                <a:srgbClr val="8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4" name="Rectangle 388"/>
              <p:cNvSpPr>
                <a:spLocks noChangeArrowheads="1"/>
              </p:cNvSpPr>
              <p:nvPr/>
            </p:nvSpPr>
            <p:spPr bwMode="auto">
              <a:xfrm>
                <a:off x="857" y="3633"/>
                <a:ext cx="521" cy="39"/>
              </a:xfrm>
              <a:prstGeom prst="rect">
                <a:avLst/>
              </a:prstGeom>
              <a:solidFill>
                <a:srgbClr val="8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5" name="Rectangle 389"/>
              <p:cNvSpPr>
                <a:spLocks noChangeArrowheads="1"/>
              </p:cNvSpPr>
              <p:nvPr/>
            </p:nvSpPr>
            <p:spPr bwMode="auto">
              <a:xfrm>
                <a:off x="857" y="3672"/>
                <a:ext cx="521" cy="30"/>
              </a:xfrm>
              <a:prstGeom prst="rect">
                <a:avLst/>
              </a:prstGeom>
              <a:solidFill>
                <a:srgbClr val="8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6" name="Rectangle 390"/>
              <p:cNvSpPr>
                <a:spLocks noChangeArrowheads="1"/>
              </p:cNvSpPr>
              <p:nvPr/>
            </p:nvSpPr>
            <p:spPr bwMode="auto">
              <a:xfrm>
                <a:off x="857" y="3702"/>
                <a:ext cx="521" cy="30"/>
              </a:xfrm>
              <a:prstGeom prst="rect">
                <a:avLst/>
              </a:prstGeom>
              <a:solidFill>
                <a:srgbClr val="8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7" name="Rectangle 391"/>
              <p:cNvSpPr>
                <a:spLocks noChangeArrowheads="1"/>
              </p:cNvSpPr>
              <p:nvPr/>
            </p:nvSpPr>
            <p:spPr bwMode="auto">
              <a:xfrm>
                <a:off x="857" y="3732"/>
                <a:ext cx="521" cy="39"/>
              </a:xfrm>
              <a:prstGeom prst="rect">
                <a:avLst/>
              </a:prstGeom>
              <a:solidFill>
                <a:srgbClr val="8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8" name="Rectangle 392"/>
              <p:cNvSpPr>
                <a:spLocks noChangeArrowheads="1"/>
              </p:cNvSpPr>
              <p:nvPr/>
            </p:nvSpPr>
            <p:spPr bwMode="auto">
              <a:xfrm>
                <a:off x="857" y="3771"/>
                <a:ext cx="521" cy="40"/>
              </a:xfrm>
              <a:prstGeom prst="rect">
                <a:avLst/>
              </a:prstGeom>
              <a:solidFill>
                <a:srgbClr val="8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39" name="Rectangle 393"/>
              <p:cNvSpPr>
                <a:spLocks noChangeArrowheads="1"/>
              </p:cNvSpPr>
              <p:nvPr/>
            </p:nvSpPr>
            <p:spPr bwMode="auto">
              <a:xfrm>
                <a:off x="857" y="3811"/>
                <a:ext cx="521" cy="49"/>
              </a:xfrm>
              <a:prstGeom prst="rect">
                <a:avLst/>
              </a:prstGeom>
              <a:solidFill>
                <a:srgbClr val="8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0" name="Rectangle 394"/>
              <p:cNvSpPr>
                <a:spLocks noChangeArrowheads="1"/>
              </p:cNvSpPr>
              <p:nvPr/>
            </p:nvSpPr>
            <p:spPr bwMode="auto">
              <a:xfrm>
                <a:off x="857" y="3860"/>
                <a:ext cx="521" cy="40"/>
              </a:xfrm>
              <a:prstGeom prst="rect">
                <a:avLst/>
              </a:prstGeom>
              <a:solidFill>
                <a:srgbClr val="7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1" name="Rectangle 395"/>
              <p:cNvSpPr>
                <a:spLocks noChangeArrowheads="1"/>
              </p:cNvSpPr>
              <p:nvPr/>
            </p:nvSpPr>
            <p:spPr bwMode="auto">
              <a:xfrm>
                <a:off x="857" y="3900"/>
                <a:ext cx="521" cy="58"/>
              </a:xfrm>
              <a:prstGeom prst="rect">
                <a:avLst/>
              </a:prstGeom>
              <a:solidFill>
                <a:srgbClr val="7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2" name="Rectangle 396"/>
              <p:cNvSpPr>
                <a:spLocks noChangeArrowheads="1"/>
              </p:cNvSpPr>
              <p:nvPr/>
            </p:nvSpPr>
            <p:spPr bwMode="auto">
              <a:xfrm>
                <a:off x="857" y="3958"/>
                <a:ext cx="521" cy="60"/>
              </a:xfrm>
              <a:prstGeom prst="rect">
                <a:avLst/>
              </a:prstGeom>
              <a:solidFill>
                <a:srgbClr val="7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3" name="Rectangle 397"/>
              <p:cNvSpPr>
                <a:spLocks noChangeArrowheads="1"/>
              </p:cNvSpPr>
              <p:nvPr/>
            </p:nvSpPr>
            <p:spPr bwMode="auto">
              <a:xfrm>
                <a:off x="857" y="4018"/>
                <a:ext cx="521" cy="69"/>
              </a:xfrm>
              <a:prstGeom prst="rect">
                <a:avLst/>
              </a:prstGeom>
              <a:solidFill>
                <a:srgbClr val="7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4" name="Rectangle 398"/>
              <p:cNvSpPr>
                <a:spLocks noChangeArrowheads="1"/>
              </p:cNvSpPr>
              <p:nvPr/>
            </p:nvSpPr>
            <p:spPr bwMode="auto">
              <a:xfrm>
                <a:off x="857" y="4087"/>
                <a:ext cx="521" cy="64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5" name="Rectangle 399"/>
              <p:cNvSpPr>
                <a:spLocks noChangeArrowheads="1"/>
              </p:cNvSpPr>
              <p:nvPr/>
            </p:nvSpPr>
            <p:spPr bwMode="auto">
              <a:xfrm>
                <a:off x="857" y="1624"/>
                <a:ext cx="521" cy="2527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6" name="Rectangle 400"/>
              <p:cNvSpPr>
                <a:spLocks noChangeArrowheads="1"/>
              </p:cNvSpPr>
              <p:nvPr/>
            </p:nvSpPr>
            <p:spPr bwMode="auto">
              <a:xfrm>
                <a:off x="2680" y="3207"/>
                <a:ext cx="521" cy="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7" name="Rectangle 401"/>
              <p:cNvSpPr>
                <a:spLocks noChangeArrowheads="1"/>
              </p:cNvSpPr>
              <p:nvPr/>
            </p:nvSpPr>
            <p:spPr bwMode="auto">
              <a:xfrm>
                <a:off x="2680" y="3261"/>
                <a:ext cx="521" cy="48"/>
              </a:xfrm>
              <a:prstGeom prst="rect">
                <a:avLst/>
              </a:prstGeom>
              <a:solidFill>
                <a:srgbClr val="F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8" name="Rectangle 402"/>
              <p:cNvSpPr>
                <a:spLocks noChangeArrowheads="1"/>
              </p:cNvSpPr>
              <p:nvPr/>
            </p:nvSpPr>
            <p:spPr bwMode="auto">
              <a:xfrm>
                <a:off x="2680" y="3309"/>
                <a:ext cx="521" cy="32"/>
              </a:xfrm>
              <a:prstGeom prst="rect">
                <a:avLst/>
              </a:prstGeom>
              <a:solidFill>
                <a:srgbClr val="F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49" name="Rectangle 403"/>
              <p:cNvSpPr>
                <a:spLocks noChangeArrowheads="1"/>
              </p:cNvSpPr>
              <p:nvPr/>
            </p:nvSpPr>
            <p:spPr bwMode="auto">
              <a:xfrm>
                <a:off x="2680" y="3341"/>
                <a:ext cx="521" cy="34"/>
              </a:xfrm>
              <a:prstGeom prst="rect">
                <a:avLst/>
              </a:prstGeom>
              <a:solidFill>
                <a:srgbClr val="F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0" name="Rectangle 404"/>
              <p:cNvSpPr>
                <a:spLocks noChangeArrowheads="1"/>
              </p:cNvSpPr>
              <p:nvPr/>
            </p:nvSpPr>
            <p:spPr bwMode="auto">
              <a:xfrm>
                <a:off x="2680" y="3375"/>
                <a:ext cx="521" cy="22"/>
              </a:xfrm>
              <a:prstGeom prst="rect">
                <a:avLst/>
              </a:prstGeom>
              <a:solidFill>
                <a:srgbClr val="F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1" name="Rectangle 405"/>
              <p:cNvSpPr>
                <a:spLocks noChangeArrowheads="1"/>
              </p:cNvSpPr>
              <p:nvPr/>
            </p:nvSpPr>
            <p:spPr bwMode="auto">
              <a:xfrm>
                <a:off x="2680" y="3397"/>
                <a:ext cx="521" cy="22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2" name="Rectangle 406"/>
              <p:cNvSpPr>
                <a:spLocks noChangeArrowheads="1"/>
              </p:cNvSpPr>
              <p:nvPr/>
            </p:nvSpPr>
            <p:spPr bwMode="auto">
              <a:xfrm>
                <a:off x="2680" y="3419"/>
                <a:ext cx="521" cy="18"/>
              </a:xfrm>
              <a:prstGeom prst="rect">
                <a:avLst/>
              </a:prstGeom>
              <a:solidFill>
                <a:srgbClr val="F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3" name="Rectangle 407"/>
              <p:cNvSpPr>
                <a:spLocks noChangeArrowheads="1"/>
              </p:cNvSpPr>
              <p:nvPr/>
            </p:nvSpPr>
            <p:spPr bwMode="auto">
              <a:xfrm>
                <a:off x="2680" y="3437"/>
                <a:ext cx="521" cy="18"/>
              </a:xfrm>
              <a:prstGeom prst="rect">
                <a:avLst/>
              </a:prstGeom>
              <a:solidFill>
                <a:srgbClr val="F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4" name="Rectangle 408"/>
              <p:cNvSpPr>
                <a:spLocks noChangeArrowheads="1"/>
              </p:cNvSpPr>
              <p:nvPr/>
            </p:nvSpPr>
            <p:spPr bwMode="auto">
              <a:xfrm>
                <a:off x="2680" y="3455"/>
                <a:ext cx="521" cy="20"/>
              </a:xfrm>
              <a:prstGeom prst="rect">
                <a:avLst/>
              </a:prstGeom>
              <a:solidFill>
                <a:srgbClr val="E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5" name="Rectangle 409"/>
              <p:cNvSpPr>
                <a:spLocks noChangeArrowheads="1"/>
              </p:cNvSpPr>
              <p:nvPr/>
            </p:nvSpPr>
            <p:spPr bwMode="auto">
              <a:xfrm>
                <a:off x="2680" y="3475"/>
                <a:ext cx="521" cy="14"/>
              </a:xfrm>
              <a:prstGeom prst="rect">
                <a:avLst/>
              </a:prstGeom>
              <a:solidFill>
                <a:srgbClr val="E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6" name="Rectangle 410"/>
              <p:cNvSpPr>
                <a:spLocks noChangeArrowheads="1"/>
              </p:cNvSpPr>
              <p:nvPr/>
            </p:nvSpPr>
            <p:spPr bwMode="auto">
              <a:xfrm>
                <a:off x="2680" y="3489"/>
                <a:ext cx="521" cy="14"/>
              </a:xfrm>
              <a:prstGeom prst="rect">
                <a:avLst/>
              </a:prstGeom>
              <a:solidFill>
                <a:srgbClr val="E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7" name="Rectangle 411"/>
              <p:cNvSpPr>
                <a:spLocks noChangeArrowheads="1"/>
              </p:cNvSpPr>
              <p:nvPr/>
            </p:nvSpPr>
            <p:spPr bwMode="auto">
              <a:xfrm>
                <a:off x="2680" y="3503"/>
                <a:ext cx="521" cy="16"/>
              </a:xfrm>
              <a:prstGeom prst="rect">
                <a:avLst/>
              </a:prstGeom>
              <a:solidFill>
                <a:srgbClr val="E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8" name="Rectangle 412"/>
              <p:cNvSpPr>
                <a:spLocks noChangeArrowheads="1"/>
              </p:cNvSpPr>
              <p:nvPr/>
            </p:nvSpPr>
            <p:spPr bwMode="auto">
              <a:xfrm>
                <a:off x="2680" y="3519"/>
                <a:ext cx="521" cy="10"/>
              </a:xfrm>
              <a:prstGeom prst="rect">
                <a:avLst/>
              </a:prstGeom>
              <a:solidFill>
                <a:srgbClr val="E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59" name="Rectangle 413"/>
              <p:cNvSpPr>
                <a:spLocks noChangeArrowheads="1"/>
              </p:cNvSpPr>
              <p:nvPr/>
            </p:nvSpPr>
            <p:spPr bwMode="auto">
              <a:xfrm>
                <a:off x="2680" y="3529"/>
                <a:ext cx="521" cy="16"/>
              </a:xfrm>
              <a:prstGeom prst="rect">
                <a:avLst/>
              </a:prstGeom>
              <a:solidFill>
                <a:srgbClr val="E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0" name="Rectangle 414"/>
              <p:cNvSpPr>
                <a:spLocks noChangeArrowheads="1"/>
              </p:cNvSpPr>
              <p:nvPr/>
            </p:nvSpPr>
            <p:spPr bwMode="auto">
              <a:xfrm>
                <a:off x="2680" y="3545"/>
                <a:ext cx="521" cy="10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1" name="Rectangle 415"/>
              <p:cNvSpPr>
                <a:spLocks noChangeArrowheads="1"/>
              </p:cNvSpPr>
              <p:nvPr/>
            </p:nvSpPr>
            <p:spPr bwMode="auto">
              <a:xfrm>
                <a:off x="2680" y="3555"/>
                <a:ext cx="521" cy="12"/>
              </a:xfrm>
              <a:prstGeom prst="rect">
                <a:avLst/>
              </a:prstGeom>
              <a:solidFill>
                <a:srgbClr val="E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2" name="Rectangle 416"/>
              <p:cNvSpPr>
                <a:spLocks noChangeArrowheads="1"/>
              </p:cNvSpPr>
              <p:nvPr/>
            </p:nvSpPr>
            <p:spPr bwMode="auto">
              <a:xfrm>
                <a:off x="2680" y="3567"/>
                <a:ext cx="521" cy="10"/>
              </a:xfrm>
              <a:prstGeom prst="rect">
                <a:avLst/>
              </a:prstGeom>
              <a:solidFill>
                <a:srgbClr val="D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3" name="Rectangle 417"/>
              <p:cNvSpPr>
                <a:spLocks noChangeArrowheads="1"/>
              </p:cNvSpPr>
              <p:nvPr/>
            </p:nvSpPr>
            <p:spPr bwMode="auto">
              <a:xfrm>
                <a:off x="2680" y="3577"/>
                <a:ext cx="521" cy="12"/>
              </a:xfrm>
              <a:prstGeom prst="rect">
                <a:avLst/>
              </a:prstGeom>
              <a:solidFill>
                <a:srgbClr val="D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4" name="Rectangle 418"/>
              <p:cNvSpPr>
                <a:spLocks noChangeArrowheads="1"/>
              </p:cNvSpPr>
              <p:nvPr/>
            </p:nvSpPr>
            <p:spPr bwMode="auto">
              <a:xfrm>
                <a:off x="2680" y="3589"/>
                <a:ext cx="521" cy="10"/>
              </a:xfrm>
              <a:prstGeom prst="rect">
                <a:avLst/>
              </a:prstGeom>
              <a:solidFill>
                <a:srgbClr val="D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5" name="Rectangle 419"/>
              <p:cNvSpPr>
                <a:spLocks noChangeArrowheads="1"/>
              </p:cNvSpPr>
              <p:nvPr/>
            </p:nvSpPr>
            <p:spPr bwMode="auto">
              <a:xfrm>
                <a:off x="2680" y="3599"/>
                <a:ext cx="521" cy="12"/>
              </a:xfrm>
              <a:prstGeom prst="rect">
                <a:avLst/>
              </a:prstGeom>
              <a:solidFill>
                <a:srgbClr val="D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6" name="Rectangle 420"/>
              <p:cNvSpPr>
                <a:spLocks noChangeArrowheads="1"/>
              </p:cNvSpPr>
              <p:nvPr/>
            </p:nvSpPr>
            <p:spPr bwMode="auto">
              <a:xfrm>
                <a:off x="2680" y="3611"/>
                <a:ext cx="521" cy="8"/>
              </a:xfrm>
              <a:prstGeom prst="rect">
                <a:avLst/>
              </a:prstGeom>
              <a:solidFill>
                <a:srgbClr val="D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7" name="Rectangle 421"/>
              <p:cNvSpPr>
                <a:spLocks noChangeArrowheads="1"/>
              </p:cNvSpPr>
              <p:nvPr/>
            </p:nvSpPr>
            <p:spPr bwMode="auto">
              <a:xfrm>
                <a:off x="2680" y="3619"/>
                <a:ext cx="521" cy="10"/>
              </a:xfrm>
              <a:prstGeom prst="rect">
                <a:avLst/>
              </a:prstGeom>
              <a:solidFill>
                <a:srgbClr val="D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8" name="Rectangle 422"/>
              <p:cNvSpPr>
                <a:spLocks noChangeArrowheads="1"/>
              </p:cNvSpPr>
              <p:nvPr/>
            </p:nvSpPr>
            <p:spPr bwMode="auto">
              <a:xfrm>
                <a:off x="2680" y="3629"/>
                <a:ext cx="521" cy="12"/>
              </a:xfrm>
              <a:prstGeom prst="rect">
                <a:avLst/>
              </a:prstGeom>
              <a:solidFill>
                <a:srgbClr val="D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69" name="Rectangle 423"/>
              <p:cNvSpPr>
                <a:spLocks noChangeArrowheads="1"/>
              </p:cNvSpPr>
              <p:nvPr/>
            </p:nvSpPr>
            <p:spPr bwMode="auto">
              <a:xfrm>
                <a:off x="2680" y="3641"/>
                <a:ext cx="521" cy="6"/>
              </a:xfrm>
              <a:prstGeom prst="rect">
                <a:avLst/>
              </a:prstGeom>
              <a:solidFill>
                <a:srgbClr val="D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0" name="Rectangle 424"/>
              <p:cNvSpPr>
                <a:spLocks noChangeArrowheads="1"/>
              </p:cNvSpPr>
              <p:nvPr/>
            </p:nvSpPr>
            <p:spPr bwMode="auto">
              <a:xfrm>
                <a:off x="2680" y="3647"/>
                <a:ext cx="521" cy="12"/>
              </a:xfrm>
              <a:prstGeom prst="rect">
                <a:avLst/>
              </a:prstGeom>
              <a:solidFill>
                <a:srgbClr val="C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1" name="Rectangle 425"/>
              <p:cNvSpPr>
                <a:spLocks noChangeArrowheads="1"/>
              </p:cNvSpPr>
              <p:nvPr/>
            </p:nvSpPr>
            <p:spPr bwMode="auto">
              <a:xfrm>
                <a:off x="2680" y="3659"/>
                <a:ext cx="521" cy="8"/>
              </a:xfrm>
              <a:prstGeom prst="rect">
                <a:avLst/>
              </a:prstGeom>
              <a:solidFill>
                <a:srgbClr val="C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2" name="Rectangle 426"/>
              <p:cNvSpPr>
                <a:spLocks noChangeArrowheads="1"/>
              </p:cNvSpPr>
              <p:nvPr/>
            </p:nvSpPr>
            <p:spPr bwMode="auto">
              <a:xfrm>
                <a:off x="2680" y="3667"/>
                <a:ext cx="521" cy="10"/>
              </a:xfrm>
              <a:prstGeom prst="rect">
                <a:avLst/>
              </a:prstGeom>
              <a:solidFill>
                <a:srgbClr val="C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3" name="Rectangle 427"/>
              <p:cNvSpPr>
                <a:spLocks noChangeArrowheads="1"/>
              </p:cNvSpPr>
              <p:nvPr/>
            </p:nvSpPr>
            <p:spPr bwMode="auto">
              <a:xfrm>
                <a:off x="2680" y="3677"/>
                <a:ext cx="521" cy="8"/>
              </a:xfrm>
              <a:prstGeom prst="rect">
                <a:avLst/>
              </a:prstGeom>
              <a:solidFill>
                <a:srgbClr val="C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4" name="Rectangle 428"/>
              <p:cNvSpPr>
                <a:spLocks noChangeArrowheads="1"/>
              </p:cNvSpPr>
              <p:nvPr/>
            </p:nvSpPr>
            <p:spPr bwMode="auto">
              <a:xfrm>
                <a:off x="2680" y="3685"/>
                <a:ext cx="521" cy="10"/>
              </a:xfrm>
              <a:prstGeom prst="rect">
                <a:avLst/>
              </a:prstGeom>
              <a:solidFill>
                <a:srgbClr val="C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5" name="Rectangle 429"/>
              <p:cNvSpPr>
                <a:spLocks noChangeArrowheads="1"/>
              </p:cNvSpPr>
              <p:nvPr/>
            </p:nvSpPr>
            <p:spPr bwMode="auto">
              <a:xfrm>
                <a:off x="2680" y="3695"/>
                <a:ext cx="521" cy="8"/>
              </a:xfrm>
              <a:prstGeom prst="rect">
                <a:avLst/>
              </a:prstGeom>
              <a:solidFill>
                <a:srgbClr val="C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6" name="Rectangle 430"/>
              <p:cNvSpPr>
                <a:spLocks noChangeArrowheads="1"/>
              </p:cNvSpPr>
              <p:nvPr/>
            </p:nvSpPr>
            <p:spPr bwMode="auto">
              <a:xfrm>
                <a:off x="2680" y="3703"/>
                <a:ext cx="521" cy="8"/>
              </a:xfrm>
              <a:prstGeom prst="rect">
                <a:avLst/>
              </a:prstGeom>
              <a:solidFill>
                <a:srgbClr val="C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7" name="Rectangle 431"/>
              <p:cNvSpPr>
                <a:spLocks noChangeArrowheads="1"/>
              </p:cNvSpPr>
              <p:nvPr/>
            </p:nvSpPr>
            <p:spPr bwMode="auto">
              <a:xfrm>
                <a:off x="2680" y="3711"/>
                <a:ext cx="521" cy="10"/>
              </a:xfrm>
              <a:prstGeom prst="rect">
                <a:avLst/>
              </a:prstGeom>
              <a:solidFill>
                <a:srgbClr val="C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8" name="Rectangle 432"/>
              <p:cNvSpPr>
                <a:spLocks noChangeArrowheads="1"/>
              </p:cNvSpPr>
              <p:nvPr/>
            </p:nvSpPr>
            <p:spPr bwMode="auto">
              <a:xfrm>
                <a:off x="2680" y="3721"/>
                <a:ext cx="521" cy="8"/>
              </a:xfrm>
              <a:prstGeom prst="rect">
                <a:avLst/>
              </a:prstGeom>
              <a:solidFill>
                <a:srgbClr val="B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79" name="Rectangle 433"/>
              <p:cNvSpPr>
                <a:spLocks noChangeArrowheads="1"/>
              </p:cNvSpPr>
              <p:nvPr/>
            </p:nvSpPr>
            <p:spPr bwMode="auto">
              <a:xfrm>
                <a:off x="2680" y="3729"/>
                <a:ext cx="521" cy="8"/>
              </a:xfrm>
              <a:prstGeom prst="rect">
                <a:avLst/>
              </a:prstGeom>
              <a:solidFill>
                <a:srgbClr val="B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0" name="Rectangle 434"/>
              <p:cNvSpPr>
                <a:spLocks noChangeArrowheads="1"/>
              </p:cNvSpPr>
              <p:nvPr/>
            </p:nvSpPr>
            <p:spPr bwMode="auto">
              <a:xfrm>
                <a:off x="2680" y="3737"/>
                <a:ext cx="521" cy="10"/>
              </a:xfrm>
              <a:prstGeom prst="rect">
                <a:avLst/>
              </a:prstGeom>
              <a:solidFill>
                <a:srgbClr val="B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1" name="Rectangle 435"/>
              <p:cNvSpPr>
                <a:spLocks noChangeArrowheads="1"/>
              </p:cNvSpPr>
              <p:nvPr/>
            </p:nvSpPr>
            <p:spPr bwMode="auto">
              <a:xfrm>
                <a:off x="2680" y="3747"/>
                <a:ext cx="521" cy="8"/>
              </a:xfrm>
              <a:prstGeom prst="rect">
                <a:avLst/>
              </a:prstGeom>
              <a:solidFill>
                <a:srgbClr val="B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2" name="Rectangle 436"/>
              <p:cNvSpPr>
                <a:spLocks noChangeArrowheads="1"/>
              </p:cNvSpPr>
              <p:nvPr/>
            </p:nvSpPr>
            <p:spPr bwMode="auto">
              <a:xfrm>
                <a:off x="2680" y="3755"/>
                <a:ext cx="521" cy="7"/>
              </a:xfrm>
              <a:prstGeom prst="rect">
                <a:avLst/>
              </a:prstGeom>
              <a:solidFill>
                <a:srgbClr val="B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3" name="Rectangle 437"/>
              <p:cNvSpPr>
                <a:spLocks noChangeArrowheads="1"/>
              </p:cNvSpPr>
              <p:nvPr/>
            </p:nvSpPr>
            <p:spPr bwMode="auto">
              <a:xfrm>
                <a:off x="2680" y="3762"/>
                <a:ext cx="521" cy="7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4" name="Rectangle 438"/>
              <p:cNvSpPr>
                <a:spLocks noChangeArrowheads="1"/>
              </p:cNvSpPr>
              <p:nvPr/>
            </p:nvSpPr>
            <p:spPr bwMode="auto">
              <a:xfrm>
                <a:off x="2680" y="3769"/>
                <a:ext cx="521" cy="12"/>
              </a:xfrm>
              <a:prstGeom prst="rect">
                <a:avLst/>
              </a:prstGeom>
              <a:solidFill>
                <a:srgbClr val="B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5" name="Rectangle 439"/>
              <p:cNvSpPr>
                <a:spLocks noChangeArrowheads="1"/>
              </p:cNvSpPr>
              <p:nvPr/>
            </p:nvSpPr>
            <p:spPr bwMode="auto">
              <a:xfrm>
                <a:off x="2680" y="3781"/>
                <a:ext cx="521" cy="6"/>
              </a:xfrm>
              <a:prstGeom prst="rect">
                <a:avLst/>
              </a:prstGeom>
              <a:solidFill>
                <a:srgbClr val="B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6" name="Rectangle 440"/>
              <p:cNvSpPr>
                <a:spLocks noChangeArrowheads="1"/>
              </p:cNvSpPr>
              <p:nvPr/>
            </p:nvSpPr>
            <p:spPr bwMode="auto">
              <a:xfrm>
                <a:off x="2680" y="3787"/>
                <a:ext cx="521" cy="8"/>
              </a:xfrm>
              <a:prstGeom prst="rect">
                <a:avLst/>
              </a:prstGeom>
              <a:solidFill>
                <a:srgbClr val="A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7" name="Rectangle 441"/>
              <p:cNvSpPr>
                <a:spLocks noChangeArrowheads="1"/>
              </p:cNvSpPr>
              <p:nvPr/>
            </p:nvSpPr>
            <p:spPr bwMode="auto">
              <a:xfrm>
                <a:off x="2680" y="3795"/>
                <a:ext cx="521" cy="12"/>
              </a:xfrm>
              <a:prstGeom prst="rect">
                <a:avLst/>
              </a:prstGeom>
              <a:solidFill>
                <a:srgbClr val="A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8" name="Rectangle 442"/>
              <p:cNvSpPr>
                <a:spLocks noChangeArrowheads="1"/>
              </p:cNvSpPr>
              <p:nvPr/>
            </p:nvSpPr>
            <p:spPr bwMode="auto">
              <a:xfrm>
                <a:off x="2680" y="3807"/>
                <a:ext cx="521" cy="6"/>
              </a:xfrm>
              <a:prstGeom prst="rect">
                <a:avLst/>
              </a:prstGeom>
              <a:solidFill>
                <a:srgbClr val="A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89" name="Rectangle 443"/>
              <p:cNvSpPr>
                <a:spLocks noChangeArrowheads="1"/>
              </p:cNvSpPr>
              <p:nvPr/>
            </p:nvSpPr>
            <p:spPr bwMode="auto">
              <a:xfrm>
                <a:off x="2680" y="3813"/>
                <a:ext cx="521" cy="8"/>
              </a:xfrm>
              <a:prstGeom prst="rect">
                <a:avLst/>
              </a:prstGeom>
              <a:solidFill>
                <a:srgbClr val="A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0" name="Rectangle 444"/>
              <p:cNvSpPr>
                <a:spLocks noChangeArrowheads="1"/>
              </p:cNvSpPr>
              <p:nvPr/>
            </p:nvSpPr>
            <p:spPr bwMode="auto">
              <a:xfrm>
                <a:off x="2680" y="3821"/>
                <a:ext cx="521" cy="12"/>
              </a:xfrm>
              <a:prstGeom prst="rect">
                <a:avLst/>
              </a:prstGeom>
              <a:solidFill>
                <a:srgbClr val="A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1" name="Rectangle 445"/>
              <p:cNvSpPr>
                <a:spLocks noChangeArrowheads="1"/>
              </p:cNvSpPr>
              <p:nvPr/>
            </p:nvSpPr>
            <p:spPr bwMode="auto">
              <a:xfrm>
                <a:off x="2680" y="3833"/>
                <a:ext cx="521" cy="6"/>
              </a:xfrm>
              <a:prstGeom prst="rect">
                <a:avLst/>
              </a:prstGeom>
              <a:solidFill>
                <a:srgbClr val="A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2" name="Rectangle 446"/>
              <p:cNvSpPr>
                <a:spLocks noChangeArrowheads="1"/>
              </p:cNvSpPr>
              <p:nvPr/>
            </p:nvSpPr>
            <p:spPr bwMode="auto">
              <a:xfrm>
                <a:off x="2680" y="3839"/>
                <a:ext cx="521" cy="12"/>
              </a:xfrm>
              <a:prstGeom prst="rect">
                <a:avLst/>
              </a:prstGeom>
              <a:solidFill>
                <a:srgbClr val="A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3" name="Rectangle 447"/>
              <p:cNvSpPr>
                <a:spLocks noChangeArrowheads="1"/>
              </p:cNvSpPr>
              <p:nvPr/>
            </p:nvSpPr>
            <p:spPr bwMode="auto">
              <a:xfrm>
                <a:off x="2680" y="3851"/>
                <a:ext cx="521" cy="7"/>
              </a:xfrm>
              <a:prstGeom prst="rect">
                <a:avLst/>
              </a:prstGeom>
              <a:solidFill>
                <a:srgbClr val="A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4" name="Rectangle 448"/>
              <p:cNvSpPr>
                <a:spLocks noChangeArrowheads="1"/>
              </p:cNvSpPr>
              <p:nvPr/>
            </p:nvSpPr>
            <p:spPr bwMode="auto">
              <a:xfrm>
                <a:off x="2680" y="3858"/>
                <a:ext cx="521" cy="7"/>
              </a:xfrm>
              <a:prstGeom prst="rect">
                <a:avLst/>
              </a:prstGeom>
              <a:solidFill>
                <a:srgbClr val="9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5" name="Rectangle 449"/>
              <p:cNvSpPr>
                <a:spLocks noChangeArrowheads="1"/>
              </p:cNvSpPr>
              <p:nvPr/>
            </p:nvSpPr>
            <p:spPr bwMode="auto">
              <a:xfrm>
                <a:off x="2680" y="3865"/>
                <a:ext cx="521" cy="12"/>
              </a:xfrm>
              <a:prstGeom prst="rect">
                <a:avLst/>
              </a:prstGeom>
              <a:solidFill>
                <a:srgbClr val="9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6" name="Rectangle 450"/>
              <p:cNvSpPr>
                <a:spLocks noChangeArrowheads="1"/>
              </p:cNvSpPr>
              <p:nvPr/>
            </p:nvSpPr>
            <p:spPr bwMode="auto">
              <a:xfrm>
                <a:off x="2680" y="3877"/>
                <a:ext cx="521" cy="10"/>
              </a:xfrm>
              <a:prstGeom prst="rect">
                <a:avLst/>
              </a:prstGeom>
              <a:solidFill>
                <a:srgbClr val="9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7" name="Rectangle 451"/>
              <p:cNvSpPr>
                <a:spLocks noChangeArrowheads="1"/>
              </p:cNvSpPr>
              <p:nvPr/>
            </p:nvSpPr>
            <p:spPr bwMode="auto">
              <a:xfrm>
                <a:off x="2680" y="3887"/>
                <a:ext cx="521" cy="8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8" name="Rectangle 452"/>
              <p:cNvSpPr>
                <a:spLocks noChangeArrowheads="1"/>
              </p:cNvSpPr>
              <p:nvPr/>
            </p:nvSpPr>
            <p:spPr bwMode="auto">
              <a:xfrm>
                <a:off x="2680" y="3895"/>
                <a:ext cx="521" cy="11"/>
              </a:xfrm>
              <a:prstGeom prst="rect">
                <a:avLst/>
              </a:prstGeom>
              <a:solidFill>
                <a:srgbClr val="9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499" name="Rectangle 453"/>
              <p:cNvSpPr>
                <a:spLocks noChangeArrowheads="1"/>
              </p:cNvSpPr>
              <p:nvPr/>
            </p:nvSpPr>
            <p:spPr bwMode="auto">
              <a:xfrm>
                <a:off x="2680" y="3906"/>
                <a:ext cx="521" cy="11"/>
              </a:xfrm>
              <a:prstGeom prst="rect">
                <a:avLst/>
              </a:prstGeom>
              <a:solidFill>
                <a:srgbClr val="9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0" name="Rectangle 454"/>
              <p:cNvSpPr>
                <a:spLocks noChangeArrowheads="1"/>
              </p:cNvSpPr>
              <p:nvPr/>
            </p:nvSpPr>
            <p:spPr bwMode="auto">
              <a:xfrm>
                <a:off x="2680" y="3917"/>
                <a:ext cx="521" cy="8"/>
              </a:xfrm>
              <a:prstGeom prst="rect">
                <a:avLst/>
              </a:prstGeom>
              <a:solidFill>
                <a:srgbClr val="9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1" name="Rectangle 455"/>
              <p:cNvSpPr>
                <a:spLocks noChangeArrowheads="1"/>
              </p:cNvSpPr>
              <p:nvPr/>
            </p:nvSpPr>
            <p:spPr bwMode="auto">
              <a:xfrm>
                <a:off x="2680" y="3925"/>
                <a:ext cx="521" cy="10"/>
              </a:xfrm>
              <a:prstGeom prst="rect">
                <a:avLst/>
              </a:prstGeom>
              <a:solidFill>
                <a:srgbClr val="9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2" name="Rectangle 456"/>
              <p:cNvSpPr>
                <a:spLocks noChangeArrowheads="1"/>
              </p:cNvSpPr>
              <p:nvPr/>
            </p:nvSpPr>
            <p:spPr bwMode="auto">
              <a:xfrm>
                <a:off x="2680" y="3935"/>
                <a:ext cx="521" cy="12"/>
              </a:xfrm>
              <a:prstGeom prst="rect">
                <a:avLst/>
              </a:prstGeom>
              <a:solidFill>
                <a:srgbClr val="8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3" name="Rectangle 457"/>
              <p:cNvSpPr>
                <a:spLocks noChangeArrowheads="1"/>
              </p:cNvSpPr>
              <p:nvPr/>
            </p:nvSpPr>
            <p:spPr bwMode="auto">
              <a:xfrm>
                <a:off x="2680" y="3947"/>
                <a:ext cx="521" cy="10"/>
              </a:xfrm>
              <a:prstGeom prst="rect">
                <a:avLst/>
              </a:prstGeom>
              <a:solidFill>
                <a:srgbClr val="8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4" name="Rectangle 458"/>
              <p:cNvSpPr>
                <a:spLocks noChangeArrowheads="1"/>
              </p:cNvSpPr>
              <p:nvPr/>
            </p:nvSpPr>
            <p:spPr bwMode="auto">
              <a:xfrm>
                <a:off x="2680" y="3957"/>
                <a:ext cx="521" cy="16"/>
              </a:xfrm>
              <a:prstGeom prst="rect">
                <a:avLst/>
              </a:prstGeom>
              <a:solidFill>
                <a:srgbClr val="8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5" name="Rectangle 459"/>
              <p:cNvSpPr>
                <a:spLocks noChangeArrowheads="1"/>
              </p:cNvSpPr>
              <p:nvPr/>
            </p:nvSpPr>
            <p:spPr bwMode="auto">
              <a:xfrm>
                <a:off x="2680" y="3973"/>
                <a:ext cx="521" cy="10"/>
              </a:xfrm>
              <a:prstGeom prst="rect">
                <a:avLst/>
              </a:prstGeom>
              <a:solidFill>
                <a:srgbClr val="8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6" name="Rectangle 460"/>
              <p:cNvSpPr>
                <a:spLocks noChangeArrowheads="1"/>
              </p:cNvSpPr>
              <p:nvPr/>
            </p:nvSpPr>
            <p:spPr bwMode="auto">
              <a:xfrm>
                <a:off x="2680" y="3983"/>
                <a:ext cx="521" cy="12"/>
              </a:xfrm>
              <a:prstGeom prst="rect">
                <a:avLst/>
              </a:prstGeom>
              <a:solidFill>
                <a:srgbClr val="8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7" name="Rectangle 461"/>
              <p:cNvSpPr>
                <a:spLocks noChangeArrowheads="1"/>
              </p:cNvSpPr>
              <p:nvPr/>
            </p:nvSpPr>
            <p:spPr bwMode="auto">
              <a:xfrm>
                <a:off x="2680" y="3995"/>
                <a:ext cx="521" cy="14"/>
              </a:xfrm>
              <a:prstGeom prst="rect">
                <a:avLst/>
              </a:prstGeom>
              <a:solidFill>
                <a:srgbClr val="8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8" name="Rectangle 462"/>
              <p:cNvSpPr>
                <a:spLocks noChangeArrowheads="1"/>
              </p:cNvSpPr>
              <p:nvPr/>
            </p:nvSpPr>
            <p:spPr bwMode="auto">
              <a:xfrm>
                <a:off x="2680" y="4009"/>
                <a:ext cx="521" cy="15"/>
              </a:xfrm>
              <a:prstGeom prst="rect">
                <a:avLst/>
              </a:prstGeom>
              <a:solidFill>
                <a:srgbClr val="8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09" name="Rectangle 463"/>
              <p:cNvSpPr>
                <a:spLocks noChangeArrowheads="1"/>
              </p:cNvSpPr>
              <p:nvPr/>
            </p:nvSpPr>
            <p:spPr bwMode="auto">
              <a:xfrm>
                <a:off x="2680" y="4024"/>
                <a:ext cx="521" cy="19"/>
              </a:xfrm>
              <a:prstGeom prst="rect">
                <a:avLst/>
              </a:prstGeom>
              <a:solidFill>
                <a:srgbClr val="8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0" name="Rectangle 464"/>
              <p:cNvSpPr>
                <a:spLocks noChangeArrowheads="1"/>
              </p:cNvSpPr>
              <p:nvPr/>
            </p:nvSpPr>
            <p:spPr bwMode="auto">
              <a:xfrm>
                <a:off x="2680" y="4043"/>
                <a:ext cx="521" cy="14"/>
              </a:xfrm>
              <a:prstGeom prst="rect">
                <a:avLst/>
              </a:prstGeom>
              <a:solidFill>
                <a:srgbClr val="7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1" name="Rectangle 465"/>
              <p:cNvSpPr>
                <a:spLocks noChangeArrowheads="1"/>
              </p:cNvSpPr>
              <p:nvPr/>
            </p:nvSpPr>
            <p:spPr bwMode="auto">
              <a:xfrm>
                <a:off x="2680" y="4057"/>
                <a:ext cx="521" cy="22"/>
              </a:xfrm>
              <a:prstGeom prst="rect">
                <a:avLst/>
              </a:prstGeom>
              <a:solidFill>
                <a:srgbClr val="7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2" name="Rectangle 466"/>
              <p:cNvSpPr>
                <a:spLocks noChangeArrowheads="1"/>
              </p:cNvSpPr>
              <p:nvPr/>
            </p:nvSpPr>
            <p:spPr bwMode="auto">
              <a:xfrm>
                <a:off x="2680" y="4079"/>
                <a:ext cx="521" cy="22"/>
              </a:xfrm>
              <a:prstGeom prst="rect">
                <a:avLst/>
              </a:prstGeom>
              <a:solidFill>
                <a:srgbClr val="7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3" name="Rectangle 467"/>
              <p:cNvSpPr>
                <a:spLocks noChangeArrowheads="1"/>
              </p:cNvSpPr>
              <p:nvPr/>
            </p:nvSpPr>
            <p:spPr bwMode="auto">
              <a:xfrm>
                <a:off x="2680" y="4101"/>
                <a:ext cx="521" cy="26"/>
              </a:xfrm>
              <a:prstGeom prst="rect">
                <a:avLst/>
              </a:prstGeom>
              <a:solidFill>
                <a:srgbClr val="7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4" name="Rectangle 468"/>
              <p:cNvSpPr>
                <a:spLocks noChangeArrowheads="1"/>
              </p:cNvSpPr>
              <p:nvPr/>
            </p:nvSpPr>
            <p:spPr bwMode="auto">
              <a:xfrm>
                <a:off x="2680" y="4127"/>
                <a:ext cx="521" cy="24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5" name="Rectangle 469"/>
              <p:cNvSpPr>
                <a:spLocks noChangeArrowheads="1"/>
              </p:cNvSpPr>
              <p:nvPr/>
            </p:nvSpPr>
            <p:spPr bwMode="auto">
              <a:xfrm>
                <a:off x="2680" y="3207"/>
                <a:ext cx="521" cy="944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6" name="Rectangle 470"/>
              <p:cNvSpPr>
                <a:spLocks noChangeArrowheads="1"/>
              </p:cNvSpPr>
              <p:nvPr/>
            </p:nvSpPr>
            <p:spPr bwMode="auto">
              <a:xfrm>
                <a:off x="1378" y="1358"/>
                <a:ext cx="521" cy="159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7" name="Rectangle 471"/>
              <p:cNvSpPr>
                <a:spLocks noChangeArrowheads="1"/>
              </p:cNvSpPr>
              <p:nvPr/>
            </p:nvSpPr>
            <p:spPr bwMode="auto">
              <a:xfrm>
                <a:off x="1378" y="1517"/>
                <a:ext cx="521" cy="142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8" name="Rectangle 472"/>
              <p:cNvSpPr>
                <a:spLocks noChangeArrowheads="1"/>
              </p:cNvSpPr>
              <p:nvPr/>
            </p:nvSpPr>
            <p:spPr bwMode="auto">
              <a:xfrm>
                <a:off x="1378" y="1659"/>
                <a:ext cx="521" cy="98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19" name="Rectangle 473"/>
              <p:cNvSpPr>
                <a:spLocks noChangeArrowheads="1"/>
              </p:cNvSpPr>
              <p:nvPr/>
            </p:nvSpPr>
            <p:spPr bwMode="auto">
              <a:xfrm>
                <a:off x="1378" y="1757"/>
                <a:ext cx="521" cy="87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0" name="Rectangle 474"/>
              <p:cNvSpPr>
                <a:spLocks noChangeArrowheads="1"/>
              </p:cNvSpPr>
              <p:nvPr/>
            </p:nvSpPr>
            <p:spPr bwMode="auto">
              <a:xfrm>
                <a:off x="1378" y="1844"/>
                <a:ext cx="521" cy="43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1" name="Rectangle 475"/>
              <p:cNvSpPr>
                <a:spLocks noChangeArrowheads="1"/>
              </p:cNvSpPr>
              <p:nvPr/>
            </p:nvSpPr>
            <p:spPr bwMode="auto">
              <a:xfrm>
                <a:off x="1378" y="1887"/>
                <a:ext cx="521" cy="66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2" name="Rectangle 476"/>
              <p:cNvSpPr>
                <a:spLocks noChangeArrowheads="1"/>
              </p:cNvSpPr>
              <p:nvPr/>
            </p:nvSpPr>
            <p:spPr bwMode="auto">
              <a:xfrm>
                <a:off x="1378" y="1953"/>
                <a:ext cx="521" cy="66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3" name="Rectangle 477"/>
              <p:cNvSpPr>
                <a:spLocks noChangeArrowheads="1"/>
              </p:cNvSpPr>
              <p:nvPr/>
            </p:nvSpPr>
            <p:spPr bwMode="auto">
              <a:xfrm>
                <a:off x="1378" y="2019"/>
                <a:ext cx="521" cy="54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4" name="Rectangle 478"/>
              <p:cNvSpPr>
                <a:spLocks noChangeArrowheads="1"/>
              </p:cNvSpPr>
              <p:nvPr/>
            </p:nvSpPr>
            <p:spPr bwMode="auto">
              <a:xfrm>
                <a:off x="1378" y="2073"/>
                <a:ext cx="521" cy="44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5" name="Rectangle 479"/>
              <p:cNvSpPr>
                <a:spLocks noChangeArrowheads="1"/>
              </p:cNvSpPr>
              <p:nvPr/>
            </p:nvSpPr>
            <p:spPr bwMode="auto">
              <a:xfrm>
                <a:off x="1378" y="2117"/>
                <a:ext cx="521" cy="54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6" name="Rectangle 480"/>
              <p:cNvSpPr>
                <a:spLocks noChangeArrowheads="1"/>
              </p:cNvSpPr>
              <p:nvPr/>
            </p:nvSpPr>
            <p:spPr bwMode="auto">
              <a:xfrm>
                <a:off x="1378" y="2171"/>
                <a:ext cx="521" cy="44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7" name="Rectangle 481"/>
              <p:cNvSpPr>
                <a:spLocks noChangeArrowheads="1"/>
              </p:cNvSpPr>
              <p:nvPr/>
            </p:nvSpPr>
            <p:spPr bwMode="auto">
              <a:xfrm>
                <a:off x="1378" y="2215"/>
                <a:ext cx="521" cy="44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8" name="Rectangle 482"/>
              <p:cNvSpPr>
                <a:spLocks noChangeArrowheads="1"/>
              </p:cNvSpPr>
              <p:nvPr/>
            </p:nvSpPr>
            <p:spPr bwMode="auto">
              <a:xfrm>
                <a:off x="1378" y="2259"/>
                <a:ext cx="521" cy="32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29" name="Rectangle 483"/>
              <p:cNvSpPr>
                <a:spLocks noChangeArrowheads="1"/>
              </p:cNvSpPr>
              <p:nvPr/>
            </p:nvSpPr>
            <p:spPr bwMode="auto">
              <a:xfrm>
                <a:off x="1378" y="2291"/>
                <a:ext cx="521" cy="43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0" name="Rectangle 484"/>
              <p:cNvSpPr>
                <a:spLocks noChangeArrowheads="1"/>
              </p:cNvSpPr>
              <p:nvPr/>
            </p:nvSpPr>
            <p:spPr bwMode="auto">
              <a:xfrm>
                <a:off x="1378" y="2334"/>
                <a:ext cx="521" cy="34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1" name="Rectangle 485"/>
              <p:cNvSpPr>
                <a:spLocks noChangeArrowheads="1"/>
              </p:cNvSpPr>
              <p:nvPr/>
            </p:nvSpPr>
            <p:spPr bwMode="auto">
              <a:xfrm>
                <a:off x="1378" y="2368"/>
                <a:ext cx="521" cy="43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2" name="Rectangle 486"/>
              <p:cNvSpPr>
                <a:spLocks noChangeArrowheads="1"/>
              </p:cNvSpPr>
              <p:nvPr/>
            </p:nvSpPr>
            <p:spPr bwMode="auto">
              <a:xfrm>
                <a:off x="1378" y="2411"/>
                <a:ext cx="521" cy="33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3" name="Rectangle 487"/>
              <p:cNvSpPr>
                <a:spLocks noChangeArrowheads="1"/>
              </p:cNvSpPr>
              <p:nvPr/>
            </p:nvSpPr>
            <p:spPr bwMode="auto">
              <a:xfrm>
                <a:off x="1378" y="2444"/>
                <a:ext cx="521" cy="33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4" name="Rectangle 488"/>
              <p:cNvSpPr>
                <a:spLocks noChangeArrowheads="1"/>
              </p:cNvSpPr>
              <p:nvPr/>
            </p:nvSpPr>
            <p:spPr bwMode="auto">
              <a:xfrm>
                <a:off x="1378" y="2477"/>
                <a:ext cx="521" cy="22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5" name="Rectangle 489"/>
              <p:cNvSpPr>
                <a:spLocks noChangeArrowheads="1"/>
              </p:cNvSpPr>
              <p:nvPr/>
            </p:nvSpPr>
            <p:spPr bwMode="auto">
              <a:xfrm>
                <a:off x="1378" y="2499"/>
                <a:ext cx="521" cy="32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6" name="Rectangle 490"/>
              <p:cNvSpPr>
                <a:spLocks noChangeArrowheads="1"/>
              </p:cNvSpPr>
              <p:nvPr/>
            </p:nvSpPr>
            <p:spPr bwMode="auto">
              <a:xfrm>
                <a:off x="1378" y="2531"/>
                <a:ext cx="521" cy="33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7" name="Rectangle 491"/>
              <p:cNvSpPr>
                <a:spLocks noChangeArrowheads="1"/>
              </p:cNvSpPr>
              <p:nvPr/>
            </p:nvSpPr>
            <p:spPr bwMode="auto">
              <a:xfrm>
                <a:off x="1378" y="2564"/>
                <a:ext cx="521" cy="32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8" name="Rectangle 492"/>
              <p:cNvSpPr>
                <a:spLocks noChangeArrowheads="1"/>
              </p:cNvSpPr>
              <p:nvPr/>
            </p:nvSpPr>
            <p:spPr bwMode="auto">
              <a:xfrm>
                <a:off x="1378" y="2596"/>
                <a:ext cx="521" cy="23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39" name="Rectangle 493"/>
              <p:cNvSpPr>
                <a:spLocks noChangeArrowheads="1"/>
              </p:cNvSpPr>
              <p:nvPr/>
            </p:nvSpPr>
            <p:spPr bwMode="auto">
              <a:xfrm>
                <a:off x="1378" y="2619"/>
                <a:ext cx="521" cy="32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0" name="Rectangle 494"/>
              <p:cNvSpPr>
                <a:spLocks noChangeArrowheads="1"/>
              </p:cNvSpPr>
              <p:nvPr/>
            </p:nvSpPr>
            <p:spPr bwMode="auto">
              <a:xfrm>
                <a:off x="1378" y="2651"/>
                <a:ext cx="521" cy="33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1" name="Rectangle 495"/>
              <p:cNvSpPr>
                <a:spLocks noChangeArrowheads="1"/>
              </p:cNvSpPr>
              <p:nvPr/>
            </p:nvSpPr>
            <p:spPr bwMode="auto">
              <a:xfrm>
                <a:off x="1378" y="2684"/>
                <a:ext cx="521" cy="22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2" name="Rectangle 496"/>
              <p:cNvSpPr>
                <a:spLocks noChangeArrowheads="1"/>
              </p:cNvSpPr>
              <p:nvPr/>
            </p:nvSpPr>
            <p:spPr bwMode="auto">
              <a:xfrm>
                <a:off x="1378" y="2706"/>
                <a:ext cx="521" cy="22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3" name="Rectangle 497"/>
              <p:cNvSpPr>
                <a:spLocks noChangeArrowheads="1"/>
              </p:cNvSpPr>
              <p:nvPr/>
            </p:nvSpPr>
            <p:spPr bwMode="auto">
              <a:xfrm>
                <a:off x="1378" y="2728"/>
                <a:ext cx="521" cy="33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4" name="Rectangle 498"/>
              <p:cNvSpPr>
                <a:spLocks noChangeArrowheads="1"/>
              </p:cNvSpPr>
              <p:nvPr/>
            </p:nvSpPr>
            <p:spPr bwMode="auto">
              <a:xfrm>
                <a:off x="1378" y="2761"/>
                <a:ext cx="521" cy="22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5" name="Rectangle 499"/>
              <p:cNvSpPr>
                <a:spLocks noChangeArrowheads="1"/>
              </p:cNvSpPr>
              <p:nvPr/>
            </p:nvSpPr>
            <p:spPr bwMode="auto">
              <a:xfrm>
                <a:off x="1378" y="2783"/>
                <a:ext cx="521" cy="32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6" name="Rectangle 500"/>
              <p:cNvSpPr>
                <a:spLocks noChangeArrowheads="1"/>
              </p:cNvSpPr>
              <p:nvPr/>
            </p:nvSpPr>
            <p:spPr bwMode="auto">
              <a:xfrm>
                <a:off x="1378" y="2815"/>
                <a:ext cx="521" cy="21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7" name="Rectangle 501"/>
              <p:cNvSpPr>
                <a:spLocks noChangeArrowheads="1"/>
              </p:cNvSpPr>
              <p:nvPr/>
            </p:nvSpPr>
            <p:spPr bwMode="auto">
              <a:xfrm>
                <a:off x="1378" y="2836"/>
                <a:ext cx="521" cy="22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8" name="Rectangle 502"/>
              <p:cNvSpPr>
                <a:spLocks noChangeArrowheads="1"/>
              </p:cNvSpPr>
              <p:nvPr/>
            </p:nvSpPr>
            <p:spPr bwMode="auto">
              <a:xfrm>
                <a:off x="1378" y="2858"/>
                <a:ext cx="521" cy="33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49" name="Rectangle 503"/>
              <p:cNvSpPr>
                <a:spLocks noChangeArrowheads="1"/>
              </p:cNvSpPr>
              <p:nvPr/>
            </p:nvSpPr>
            <p:spPr bwMode="auto">
              <a:xfrm>
                <a:off x="1378" y="2891"/>
                <a:ext cx="521" cy="22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0" name="Rectangle 504"/>
              <p:cNvSpPr>
                <a:spLocks noChangeArrowheads="1"/>
              </p:cNvSpPr>
              <p:nvPr/>
            </p:nvSpPr>
            <p:spPr bwMode="auto">
              <a:xfrm>
                <a:off x="1378" y="2913"/>
                <a:ext cx="521" cy="22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1" name="Rectangle 505"/>
              <p:cNvSpPr>
                <a:spLocks noChangeArrowheads="1"/>
              </p:cNvSpPr>
              <p:nvPr/>
            </p:nvSpPr>
            <p:spPr bwMode="auto">
              <a:xfrm>
                <a:off x="1378" y="2935"/>
                <a:ext cx="521" cy="33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2" name="Rectangle 506"/>
              <p:cNvSpPr>
                <a:spLocks noChangeArrowheads="1"/>
              </p:cNvSpPr>
              <p:nvPr/>
            </p:nvSpPr>
            <p:spPr bwMode="auto">
              <a:xfrm>
                <a:off x="1378" y="2968"/>
                <a:ext cx="521" cy="22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3" name="Rectangle 507"/>
              <p:cNvSpPr>
                <a:spLocks noChangeArrowheads="1"/>
              </p:cNvSpPr>
              <p:nvPr/>
            </p:nvSpPr>
            <p:spPr bwMode="auto">
              <a:xfrm>
                <a:off x="1378" y="2990"/>
                <a:ext cx="521" cy="21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4" name="Rectangle 508"/>
              <p:cNvSpPr>
                <a:spLocks noChangeArrowheads="1"/>
              </p:cNvSpPr>
              <p:nvPr/>
            </p:nvSpPr>
            <p:spPr bwMode="auto">
              <a:xfrm>
                <a:off x="1378" y="3011"/>
                <a:ext cx="521" cy="33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5" name="Rectangle 509"/>
              <p:cNvSpPr>
                <a:spLocks noChangeArrowheads="1"/>
              </p:cNvSpPr>
              <p:nvPr/>
            </p:nvSpPr>
            <p:spPr bwMode="auto">
              <a:xfrm>
                <a:off x="1378" y="3044"/>
                <a:ext cx="521" cy="22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6" name="Rectangle 510"/>
              <p:cNvSpPr>
                <a:spLocks noChangeArrowheads="1"/>
              </p:cNvSpPr>
              <p:nvPr/>
            </p:nvSpPr>
            <p:spPr bwMode="auto">
              <a:xfrm>
                <a:off x="1378" y="3066"/>
                <a:ext cx="521" cy="22"/>
              </a:xfrm>
              <a:prstGeom prst="rect">
                <a:avLst/>
              </a:prstGeom>
              <a:solidFill>
                <a:srgbClr val="6A6A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7" name="Rectangle 511"/>
              <p:cNvSpPr>
                <a:spLocks noChangeArrowheads="1"/>
              </p:cNvSpPr>
              <p:nvPr/>
            </p:nvSpPr>
            <p:spPr bwMode="auto">
              <a:xfrm>
                <a:off x="1378" y="3088"/>
                <a:ext cx="521" cy="32"/>
              </a:xfrm>
              <a:prstGeom prst="rect">
                <a:avLst/>
              </a:prstGeom>
              <a:solidFill>
                <a:srgbClr val="6969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8" name="Rectangle 512"/>
              <p:cNvSpPr>
                <a:spLocks noChangeArrowheads="1"/>
              </p:cNvSpPr>
              <p:nvPr/>
            </p:nvSpPr>
            <p:spPr bwMode="auto">
              <a:xfrm>
                <a:off x="1378" y="3120"/>
                <a:ext cx="521" cy="23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59" name="Rectangle 513"/>
              <p:cNvSpPr>
                <a:spLocks noChangeArrowheads="1"/>
              </p:cNvSpPr>
              <p:nvPr/>
            </p:nvSpPr>
            <p:spPr bwMode="auto">
              <a:xfrm>
                <a:off x="1378" y="3143"/>
                <a:ext cx="521" cy="21"/>
              </a:xfrm>
              <a:prstGeom prst="rect">
                <a:avLst/>
              </a:prstGeom>
              <a:solidFill>
                <a:srgbClr val="666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0" name="Rectangle 514"/>
              <p:cNvSpPr>
                <a:spLocks noChangeArrowheads="1"/>
              </p:cNvSpPr>
              <p:nvPr/>
            </p:nvSpPr>
            <p:spPr bwMode="auto">
              <a:xfrm>
                <a:off x="1378" y="3164"/>
                <a:ext cx="521" cy="33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1" name="Rectangle 515"/>
              <p:cNvSpPr>
                <a:spLocks noChangeArrowheads="1"/>
              </p:cNvSpPr>
              <p:nvPr/>
            </p:nvSpPr>
            <p:spPr bwMode="auto">
              <a:xfrm>
                <a:off x="1378" y="3197"/>
                <a:ext cx="521" cy="21"/>
              </a:xfrm>
              <a:prstGeom prst="rect">
                <a:avLst/>
              </a:prstGeom>
              <a:solidFill>
                <a:srgbClr val="636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2" name="Rectangle 516"/>
              <p:cNvSpPr>
                <a:spLocks noChangeArrowheads="1"/>
              </p:cNvSpPr>
              <p:nvPr/>
            </p:nvSpPr>
            <p:spPr bwMode="auto">
              <a:xfrm>
                <a:off x="1378" y="3218"/>
                <a:ext cx="521" cy="22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3" name="Rectangle 517"/>
              <p:cNvSpPr>
                <a:spLocks noChangeArrowheads="1"/>
              </p:cNvSpPr>
              <p:nvPr/>
            </p:nvSpPr>
            <p:spPr bwMode="auto">
              <a:xfrm>
                <a:off x="1378" y="3240"/>
                <a:ext cx="521" cy="33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4" name="Rectangle 518"/>
              <p:cNvSpPr>
                <a:spLocks noChangeArrowheads="1"/>
              </p:cNvSpPr>
              <p:nvPr/>
            </p:nvSpPr>
            <p:spPr bwMode="auto">
              <a:xfrm>
                <a:off x="1378" y="3273"/>
                <a:ext cx="521" cy="22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5" name="Rectangle 519"/>
              <p:cNvSpPr>
                <a:spLocks noChangeArrowheads="1"/>
              </p:cNvSpPr>
              <p:nvPr/>
            </p:nvSpPr>
            <p:spPr bwMode="auto">
              <a:xfrm>
                <a:off x="1378" y="3295"/>
                <a:ext cx="521" cy="33"/>
              </a:xfrm>
              <a:prstGeom prst="rect">
                <a:avLst/>
              </a:prstGeom>
              <a:solidFill>
                <a:srgbClr val="5F5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6" name="Rectangle 520"/>
              <p:cNvSpPr>
                <a:spLocks noChangeArrowheads="1"/>
              </p:cNvSpPr>
              <p:nvPr/>
            </p:nvSpPr>
            <p:spPr bwMode="auto">
              <a:xfrm>
                <a:off x="1378" y="3328"/>
                <a:ext cx="521" cy="22"/>
              </a:xfrm>
              <a:prstGeom prst="rect">
                <a:avLst/>
              </a:prstGeom>
              <a:solidFill>
                <a:srgbClr val="5E5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567" name="Rectangle 521"/>
              <p:cNvSpPr>
                <a:spLocks noChangeArrowheads="1"/>
              </p:cNvSpPr>
              <p:nvPr/>
            </p:nvSpPr>
            <p:spPr bwMode="auto">
              <a:xfrm>
                <a:off x="1378" y="3350"/>
                <a:ext cx="521" cy="32"/>
              </a:xfrm>
              <a:prstGeom prst="rect">
                <a:avLst/>
              </a:prstGeom>
              <a:solidFill>
                <a:srgbClr val="5D5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</p:grpSp>
        <p:grpSp>
          <p:nvGrpSpPr>
            <p:cNvPr id="49161" name="Group 723"/>
            <p:cNvGrpSpPr>
              <a:grpSpLocks/>
            </p:cNvGrpSpPr>
            <p:nvPr/>
          </p:nvGrpSpPr>
          <p:grpSpPr bwMode="auto">
            <a:xfrm>
              <a:off x="123" y="1033"/>
              <a:ext cx="5130" cy="3385"/>
              <a:chOff x="123" y="1033"/>
              <a:chExt cx="5130" cy="3385"/>
            </a:xfrm>
          </p:grpSpPr>
          <p:sp>
            <p:nvSpPr>
              <p:cNvPr id="49190" name="Rectangle 523"/>
              <p:cNvSpPr>
                <a:spLocks noChangeArrowheads="1"/>
              </p:cNvSpPr>
              <p:nvPr/>
            </p:nvSpPr>
            <p:spPr bwMode="auto">
              <a:xfrm>
                <a:off x="1378" y="3382"/>
                <a:ext cx="521" cy="23"/>
              </a:xfrm>
              <a:prstGeom prst="rect">
                <a:avLst/>
              </a:prstGeom>
              <a:solidFill>
                <a:srgbClr val="5B5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1" name="Rectangle 524"/>
              <p:cNvSpPr>
                <a:spLocks noChangeArrowheads="1"/>
              </p:cNvSpPr>
              <p:nvPr/>
            </p:nvSpPr>
            <p:spPr bwMode="auto">
              <a:xfrm>
                <a:off x="1378" y="3405"/>
                <a:ext cx="521" cy="32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2" name="Rectangle 525"/>
              <p:cNvSpPr>
                <a:spLocks noChangeArrowheads="1"/>
              </p:cNvSpPr>
              <p:nvPr/>
            </p:nvSpPr>
            <p:spPr bwMode="auto">
              <a:xfrm>
                <a:off x="1378" y="3437"/>
                <a:ext cx="521" cy="33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3" name="Rectangle 526"/>
              <p:cNvSpPr>
                <a:spLocks noChangeArrowheads="1"/>
              </p:cNvSpPr>
              <p:nvPr/>
            </p:nvSpPr>
            <p:spPr bwMode="auto">
              <a:xfrm>
                <a:off x="1378" y="3470"/>
                <a:ext cx="521" cy="32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4" name="Rectangle 527"/>
              <p:cNvSpPr>
                <a:spLocks noChangeArrowheads="1"/>
              </p:cNvSpPr>
              <p:nvPr/>
            </p:nvSpPr>
            <p:spPr bwMode="auto">
              <a:xfrm>
                <a:off x="1378" y="3502"/>
                <a:ext cx="521" cy="33"/>
              </a:xfrm>
              <a:prstGeom prst="rect">
                <a:avLst/>
              </a:prstGeom>
              <a:solidFill>
                <a:srgbClr val="575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5" name="Rectangle 528"/>
              <p:cNvSpPr>
                <a:spLocks noChangeArrowheads="1"/>
              </p:cNvSpPr>
              <p:nvPr/>
            </p:nvSpPr>
            <p:spPr bwMode="auto">
              <a:xfrm>
                <a:off x="1378" y="3535"/>
                <a:ext cx="521" cy="33"/>
              </a:xfrm>
              <a:prstGeom prst="rect">
                <a:avLst/>
              </a:prstGeom>
              <a:solidFill>
                <a:srgbClr val="555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6" name="Rectangle 529"/>
              <p:cNvSpPr>
                <a:spLocks noChangeArrowheads="1"/>
              </p:cNvSpPr>
              <p:nvPr/>
            </p:nvSpPr>
            <p:spPr bwMode="auto">
              <a:xfrm>
                <a:off x="1378" y="3568"/>
                <a:ext cx="521" cy="32"/>
              </a:xfrm>
              <a:prstGeom prst="rect">
                <a:avLst/>
              </a:prstGeom>
              <a:solidFill>
                <a:srgbClr val="545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7" name="Rectangle 530"/>
              <p:cNvSpPr>
                <a:spLocks noChangeArrowheads="1"/>
              </p:cNvSpPr>
              <p:nvPr/>
            </p:nvSpPr>
            <p:spPr bwMode="auto">
              <a:xfrm>
                <a:off x="1378" y="3600"/>
                <a:ext cx="521" cy="33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8" name="Rectangle 531"/>
              <p:cNvSpPr>
                <a:spLocks noChangeArrowheads="1"/>
              </p:cNvSpPr>
              <p:nvPr/>
            </p:nvSpPr>
            <p:spPr bwMode="auto">
              <a:xfrm>
                <a:off x="1378" y="3633"/>
                <a:ext cx="521" cy="44"/>
              </a:xfrm>
              <a:prstGeom prst="rect">
                <a:avLst/>
              </a:prstGeom>
              <a:solidFill>
                <a:srgbClr val="525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199" name="Rectangle 532"/>
              <p:cNvSpPr>
                <a:spLocks noChangeArrowheads="1"/>
              </p:cNvSpPr>
              <p:nvPr/>
            </p:nvSpPr>
            <p:spPr bwMode="auto">
              <a:xfrm>
                <a:off x="1378" y="3677"/>
                <a:ext cx="521" cy="33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0" name="Rectangle 533"/>
              <p:cNvSpPr>
                <a:spLocks noChangeArrowheads="1"/>
              </p:cNvSpPr>
              <p:nvPr/>
            </p:nvSpPr>
            <p:spPr bwMode="auto">
              <a:xfrm>
                <a:off x="1378" y="3710"/>
                <a:ext cx="521" cy="43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1" name="Rectangle 534"/>
              <p:cNvSpPr>
                <a:spLocks noChangeArrowheads="1"/>
              </p:cNvSpPr>
              <p:nvPr/>
            </p:nvSpPr>
            <p:spPr bwMode="auto">
              <a:xfrm>
                <a:off x="1378" y="3753"/>
                <a:ext cx="521" cy="44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2" name="Rectangle 535"/>
              <p:cNvSpPr>
                <a:spLocks noChangeArrowheads="1"/>
              </p:cNvSpPr>
              <p:nvPr/>
            </p:nvSpPr>
            <p:spPr bwMode="auto">
              <a:xfrm>
                <a:off x="1378" y="3797"/>
                <a:ext cx="521" cy="55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3" name="Rectangle 536"/>
              <p:cNvSpPr>
                <a:spLocks noChangeArrowheads="1"/>
              </p:cNvSpPr>
              <p:nvPr/>
            </p:nvSpPr>
            <p:spPr bwMode="auto">
              <a:xfrm>
                <a:off x="1378" y="3852"/>
                <a:ext cx="521" cy="54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4" name="Rectangle 537"/>
              <p:cNvSpPr>
                <a:spLocks noChangeArrowheads="1"/>
              </p:cNvSpPr>
              <p:nvPr/>
            </p:nvSpPr>
            <p:spPr bwMode="auto">
              <a:xfrm>
                <a:off x="1378" y="3906"/>
                <a:ext cx="521" cy="66"/>
              </a:xfrm>
              <a:prstGeom prst="rect">
                <a:avLst/>
              </a:prstGeom>
              <a:solidFill>
                <a:srgbClr val="4B4B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5" name="Rectangle 538"/>
              <p:cNvSpPr>
                <a:spLocks noChangeArrowheads="1"/>
              </p:cNvSpPr>
              <p:nvPr/>
            </p:nvSpPr>
            <p:spPr bwMode="auto">
              <a:xfrm>
                <a:off x="1378" y="3972"/>
                <a:ext cx="521" cy="65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6" name="Rectangle 539"/>
              <p:cNvSpPr>
                <a:spLocks noChangeArrowheads="1"/>
              </p:cNvSpPr>
              <p:nvPr/>
            </p:nvSpPr>
            <p:spPr bwMode="auto">
              <a:xfrm>
                <a:off x="1378" y="4037"/>
                <a:ext cx="521" cy="87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07" name="Rectangle 540"/>
              <p:cNvSpPr>
                <a:spLocks noChangeArrowheads="1"/>
              </p:cNvSpPr>
              <p:nvPr/>
            </p:nvSpPr>
            <p:spPr bwMode="auto">
              <a:xfrm>
                <a:off x="1378" y="4124"/>
                <a:ext cx="521" cy="27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65" name="Rectangle 541"/>
              <p:cNvSpPr>
                <a:spLocks noChangeArrowheads="1"/>
              </p:cNvSpPr>
              <p:nvPr/>
            </p:nvSpPr>
            <p:spPr bwMode="auto">
              <a:xfrm>
                <a:off x="1378" y="1357"/>
                <a:ext cx="521" cy="27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200"/>
              </a:p>
            </p:txBody>
          </p:sp>
          <p:sp>
            <p:nvSpPr>
              <p:cNvPr id="49209" name="Rectangle 542"/>
              <p:cNvSpPr>
                <a:spLocks noChangeArrowheads="1"/>
              </p:cNvSpPr>
              <p:nvPr/>
            </p:nvSpPr>
            <p:spPr bwMode="auto">
              <a:xfrm>
                <a:off x="3201" y="1866"/>
                <a:ext cx="520" cy="130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0" name="Rectangle 543"/>
              <p:cNvSpPr>
                <a:spLocks noChangeArrowheads="1"/>
              </p:cNvSpPr>
              <p:nvPr/>
            </p:nvSpPr>
            <p:spPr bwMode="auto">
              <a:xfrm>
                <a:off x="3201" y="1996"/>
                <a:ext cx="520" cy="116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1" name="Rectangle 544"/>
              <p:cNvSpPr>
                <a:spLocks noChangeArrowheads="1"/>
              </p:cNvSpPr>
              <p:nvPr/>
            </p:nvSpPr>
            <p:spPr bwMode="auto">
              <a:xfrm>
                <a:off x="3201" y="2112"/>
                <a:ext cx="520" cy="80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2" name="Rectangle 545"/>
              <p:cNvSpPr>
                <a:spLocks noChangeArrowheads="1"/>
              </p:cNvSpPr>
              <p:nvPr/>
            </p:nvSpPr>
            <p:spPr bwMode="auto">
              <a:xfrm>
                <a:off x="3201" y="2192"/>
                <a:ext cx="520" cy="71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3" name="Rectangle 546"/>
              <p:cNvSpPr>
                <a:spLocks noChangeArrowheads="1"/>
              </p:cNvSpPr>
              <p:nvPr/>
            </p:nvSpPr>
            <p:spPr bwMode="auto">
              <a:xfrm>
                <a:off x="3201" y="2263"/>
                <a:ext cx="520" cy="36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4" name="Rectangle 547"/>
              <p:cNvSpPr>
                <a:spLocks noChangeArrowheads="1"/>
              </p:cNvSpPr>
              <p:nvPr/>
            </p:nvSpPr>
            <p:spPr bwMode="auto">
              <a:xfrm>
                <a:off x="3201" y="2299"/>
                <a:ext cx="520" cy="54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5" name="Rectangle 548"/>
              <p:cNvSpPr>
                <a:spLocks noChangeArrowheads="1"/>
              </p:cNvSpPr>
              <p:nvPr/>
            </p:nvSpPr>
            <p:spPr bwMode="auto">
              <a:xfrm>
                <a:off x="3201" y="2353"/>
                <a:ext cx="520" cy="53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6" name="Rectangle 549"/>
              <p:cNvSpPr>
                <a:spLocks noChangeArrowheads="1"/>
              </p:cNvSpPr>
              <p:nvPr/>
            </p:nvSpPr>
            <p:spPr bwMode="auto">
              <a:xfrm>
                <a:off x="3201" y="2406"/>
                <a:ext cx="520" cy="45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7" name="Rectangle 550"/>
              <p:cNvSpPr>
                <a:spLocks noChangeArrowheads="1"/>
              </p:cNvSpPr>
              <p:nvPr/>
            </p:nvSpPr>
            <p:spPr bwMode="auto">
              <a:xfrm>
                <a:off x="3201" y="2451"/>
                <a:ext cx="520" cy="35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8" name="Rectangle 551"/>
              <p:cNvSpPr>
                <a:spLocks noChangeArrowheads="1"/>
              </p:cNvSpPr>
              <p:nvPr/>
            </p:nvSpPr>
            <p:spPr bwMode="auto">
              <a:xfrm>
                <a:off x="3201" y="2486"/>
                <a:ext cx="520" cy="45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19" name="Rectangle 552"/>
              <p:cNvSpPr>
                <a:spLocks noChangeArrowheads="1"/>
              </p:cNvSpPr>
              <p:nvPr/>
            </p:nvSpPr>
            <p:spPr bwMode="auto">
              <a:xfrm>
                <a:off x="3201" y="2531"/>
                <a:ext cx="520" cy="36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0" name="Rectangle 553"/>
              <p:cNvSpPr>
                <a:spLocks noChangeArrowheads="1"/>
              </p:cNvSpPr>
              <p:nvPr/>
            </p:nvSpPr>
            <p:spPr bwMode="auto">
              <a:xfrm>
                <a:off x="3201" y="2567"/>
                <a:ext cx="520" cy="35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1" name="Rectangle 554"/>
              <p:cNvSpPr>
                <a:spLocks noChangeArrowheads="1"/>
              </p:cNvSpPr>
              <p:nvPr/>
            </p:nvSpPr>
            <p:spPr bwMode="auto">
              <a:xfrm>
                <a:off x="3201" y="2602"/>
                <a:ext cx="520" cy="27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2" name="Rectangle 555"/>
              <p:cNvSpPr>
                <a:spLocks noChangeArrowheads="1"/>
              </p:cNvSpPr>
              <p:nvPr/>
            </p:nvSpPr>
            <p:spPr bwMode="auto">
              <a:xfrm>
                <a:off x="3201" y="2629"/>
                <a:ext cx="520" cy="36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3" name="Rectangle 556"/>
              <p:cNvSpPr>
                <a:spLocks noChangeArrowheads="1"/>
              </p:cNvSpPr>
              <p:nvPr/>
            </p:nvSpPr>
            <p:spPr bwMode="auto">
              <a:xfrm>
                <a:off x="3201" y="2665"/>
                <a:ext cx="520" cy="27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4" name="Rectangle 557"/>
              <p:cNvSpPr>
                <a:spLocks noChangeArrowheads="1"/>
              </p:cNvSpPr>
              <p:nvPr/>
            </p:nvSpPr>
            <p:spPr bwMode="auto">
              <a:xfrm>
                <a:off x="3201" y="2692"/>
                <a:ext cx="520" cy="36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5" name="Rectangle 558"/>
              <p:cNvSpPr>
                <a:spLocks noChangeArrowheads="1"/>
              </p:cNvSpPr>
              <p:nvPr/>
            </p:nvSpPr>
            <p:spPr bwMode="auto">
              <a:xfrm>
                <a:off x="3201" y="2728"/>
                <a:ext cx="520" cy="27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6" name="Rectangle 559"/>
              <p:cNvSpPr>
                <a:spLocks noChangeArrowheads="1"/>
              </p:cNvSpPr>
              <p:nvPr/>
            </p:nvSpPr>
            <p:spPr bwMode="auto">
              <a:xfrm>
                <a:off x="3201" y="2755"/>
                <a:ext cx="520" cy="26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7" name="Rectangle 560"/>
              <p:cNvSpPr>
                <a:spLocks noChangeArrowheads="1"/>
              </p:cNvSpPr>
              <p:nvPr/>
            </p:nvSpPr>
            <p:spPr bwMode="auto">
              <a:xfrm>
                <a:off x="3201" y="2781"/>
                <a:ext cx="520" cy="18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8" name="Rectangle 561"/>
              <p:cNvSpPr>
                <a:spLocks noChangeArrowheads="1"/>
              </p:cNvSpPr>
              <p:nvPr/>
            </p:nvSpPr>
            <p:spPr bwMode="auto">
              <a:xfrm>
                <a:off x="3201" y="2799"/>
                <a:ext cx="520" cy="27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29" name="Rectangle 562"/>
              <p:cNvSpPr>
                <a:spLocks noChangeArrowheads="1"/>
              </p:cNvSpPr>
              <p:nvPr/>
            </p:nvSpPr>
            <p:spPr bwMode="auto">
              <a:xfrm>
                <a:off x="3201" y="2826"/>
                <a:ext cx="520" cy="27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0" name="Rectangle 563"/>
              <p:cNvSpPr>
                <a:spLocks noChangeArrowheads="1"/>
              </p:cNvSpPr>
              <p:nvPr/>
            </p:nvSpPr>
            <p:spPr bwMode="auto">
              <a:xfrm>
                <a:off x="3201" y="2853"/>
                <a:ext cx="520" cy="27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1" name="Rectangle 564"/>
              <p:cNvSpPr>
                <a:spLocks noChangeArrowheads="1"/>
              </p:cNvSpPr>
              <p:nvPr/>
            </p:nvSpPr>
            <p:spPr bwMode="auto">
              <a:xfrm>
                <a:off x="3201" y="2880"/>
                <a:ext cx="520" cy="17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2" name="Rectangle 565"/>
              <p:cNvSpPr>
                <a:spLocks noChangeArrowheads="1"/>
              </p:cNvSpPr>
              <p:nvPr/>
            </p:nvSpPr>
            <p:spPr bwMode="auto">
              <a:xfrm>
                <a:off x="3201" y="2897"/>
                <a:ext cx="520" cy="27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3" name="Rectangle 566"/>
              <p:cNvSpPr>
                <a:spLocks noChangeArrowheads="1"/>
              </p:cNvSpPr>
              <p:nvPr/>
            </p:nvSpPr>
            <p:spPr bwMode="auto">
              <a:xfrm>
                <a:off x="3201" y="2924"/>
                <a:ext cx="520" cy="27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4" name="Rectangle 567"/>
              <p:cNvSpPr>
                <a:spLocks noChangeArrowheads="1"/>
              </p:cNvSpPr>
              <p:nvPr/>
            </p:nvSpPr>
            <p:spPr bwMode="auto">
              <a:xfrm>
                <a:off x="3201" y="2951"/>
                <a:ext cx="520" cy="18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5" name="Rectangle 568"/>
              <p:cNvSpPr>
                <a:spLocks noChangeArrowheads="1"/>
              </p:cNvSpPr>
              <p:nvPr/>
            </p:nvSpPr>
            <p:spPr bwMode="auto">
              <a:xfrm>
                <a:off x="3201" y="2969"/>
                <a:ext cx="520" cy="17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6" name="Rectangle 569"/>
              <p:cNvSpPr>
                <a:spLocks noChangeArrowheads="1"/>
              </p:cNvSpPr>
              <p:nvPr/>
            </p:nvSpPr>
            <p:spPr bwMode="auto">
              <a:xfrm>
                <a:off x="3201" y="2986"/>
                <a:ext cx="520" cy="27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7" name="Rectangle 570"/>
              <p:cNvSpPr>
                <a:spLocks noChangeArrowheads="1"/>
              </p:cNvSpPr>
              <p:nvPr/>
            </p:nvSpPr>
            <p:spPr bwMode="auto">
              <a:xfrm>
                <a:off x="3201" y="3013"/>
                <a:ext cx="520" cy="18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8" name="Rectangle 571"/>
              <p:cNvSpPr>
                <a:spLocks noChangeArrowheads="1"/>
              </p:cNvSpPr>
              <p:nvPr/>
            </p:nvSpPr>
            <p:spPr bwMode="auto">
              <a:xfrm>
                <a:off x="3201" y="3031"/>
                <a:ext cx="520" cy="27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39" name="Rectangle 572"/>
              <p:cNvSpPr>
                <a:spLocks noChangeArrowheads="1"/>
              </p:cNvSpPr>
              <p:nvPr/>
            </p:nvSpPr>
            <p:spPr bwMode="auto">
              <a:xfrm>
                <a:off x="3201" y="3058"/>
                <a:ext cx="520" cy="17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0" name="Rectangle 573"/>
              <p:cNvSpPr>
                <a:spLocks noChangeArrowheads="1"/>
              </p:cNvSpPr>
              <p:nvPr/>
            </p:nvSpPr>
            <p:spPr bwMode="auto">
              <a:xfrm>
                <a:off x="3201" y="3075"/>
                <a:ext cx="520" cy="19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1" name="Rectangle 574"/>
              <p:cNvSpPr>
                <a:spLocks noChangeArrowheads="1"/>
              </p:cNvSpPr>
              <p:nvPr/>
            </p:nvSpPr>
            <p:spPr bwMode="auto">
              <a:xfrm>
                <a:off x="3201" y="3094"/>
                <a:ext cx="520" cy="26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2" name="Rectangle 575"/>
              <p:cNvSpPr>
                <a:spLocks noChangeArrowheads="1"/>
              </p:cNvSpPr>
              <p:nvPr/>
            </p:nvSpPr>
            <p:spPr bwMode="auto">
              <a:xfrm>
                <a:off x="3201" y="3120"/>
                <a:ext cx="520" cy="18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3" name="Rectangle 576"/>
              <p:cNvSpPr>
                <a:spLocks noChangeArrowheads="1"/>
              </p:cNvSpPr>
              <p:nvPr/>
            </p:nvSpPr>
            <p:spPr bwMode="auto">
              <a:xfrm>
                <a:off x="3201" y="3138"/>
                <a:ext cx="520" cy="18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4" name="Rectangle 577"/>
              <p:cNvSpPr>
                <a:spLocks noChangeArrowheads="1"/>
              </p:cNvSpPr>
              <p:nvPr/>
            </p:nvSpPr>
            <p:spPr bwMode="auto">
              <a:xfrm>
                <a:off x="3201" y="3156"/>
                <a:ext cx="520" cy="27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5" name="Rectangle 578"/>
              <p:cNvSpPr>
                <a:spLocks noChangeArrowheads="1"/>
              </p:cNvSpPr>
              <p:nvPr/>
            </p:nvSpPr>
            <p:spPr bwMode="auto">
              <a:xfrm>
                <a:off x="3201" y="3183"/>
                <a:ext cx="520" cy="18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6" name="Rectangle 579"/>
              <p:cNvSpPr>
                <a:spLocks noChangeArrowheads="1"/>
              </p:cNvSpPr>
              <p:nvPr/>
            </p:nvSpPr>
            <p:spPr bwMode="auto">
              <a:xfrm>
                <a:off x="3201" y="3201"/>
                <a:ext cx="520" cy="17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7" name="Rectangle 580"/>
              <p:cNvSpPr>
                <a:spLocks noChangeArrowheads="1"/>
              </p:cNvSpPr>
              <p:nvPr/>
            </p:nvSpPr>
            <p:spPr bwMode="auto">
              <a:xfrm>
                <a:off x="3201" y="3218"/>
                <a:ext cx="520" cy="27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8" name="Rectangle 581"/>
              <p:cNvSpPr>
                <a:spLocks noChangeArrowheads="1"/>
              </p:cNvSpPr>
              <p:nvPr/>
            </p:nvSpPr>
            <p:spPr bwMode="auto">
              <a:xfrm>
                <a:off x="3201" y="3245"/>
                <a:ext cx="520" cy="18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49" name="Rectangle 582"/>
              <p:cNvSpPr>
                <a:spLocks noChangeArrowheads="1"/>
              </p:cNvSpPr>
              <p:nvPr/>
            </p:nvSpPr>
            <p:spPr bwMode="auto">
              <a:xfrm>
                <a:off x="3201" y="3263"/>
                <a:ext cx="520" cy="18"/>
              </a:xfrm>
              <a:prstGeom prst="rect">
                <a:avLst/>
              </a:prstGeom>
              <a:solidFill>
                <a:srgbClr val="6A6A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0" name="Rectangle 583"/>
              <p:cNvSpPr>
                <a:spLocks noChangeArrowheads="1"/>
              </p:cNvSpPr>
              <p:nvPr/>
            </p:nvSpPr>
            <p:spPr bwMode="auto">
              <a:xfrm>
                <a:off x="3201" y="3281"/>
                <a:ext cx="520" cy="27"/>
              </a:xfrm>
              <a:prstGeom prst="rect">
                <a:avLst/>
              </a:prstGeom>
              <a:solidFill>
                <a:srgbClr val="6969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1" name="Rectangle 584"/>
              <p:cNvSpPr>
                <a:spLocks noChangeArrowheads="1"/>
              </p:cNvSpPr>
              <p:nvPr/>
            </p:nvSpPr>
            <p:spPr bwMode="auto">
              <a:xfrm>
                <a:off x="3201" y="3308"/>
                <a:ext cx="520" cy="18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2" name="Rectangle 585"/>
              <p:cNvSpPr>
                <a:spLocks noChangeArrowheads="1"/>
              </p:cNvSpPr>
              <p:nvPr/>
            </p:nvSpPr>
            <p:spPr bwMode="auto">
              <a:xfrm>
                <a:off x="3201" y="3326"/>
                <a:ext cx="520" cy="17"/>
              </a:xfrm>
              <a:prstGeom prst="rect">
                <a:avLst/>
              </a:prstGeom>
              <a:solidFill>
                <a:srgbClr val="666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3" name="Rectangle 586"/>
              <p:cNvSpPr>
                <a:spLocks noChangeArrowheads="1"/>
              </p:cNvSpPr>
              <p:nvPr/>
            </p:nvSpPr>
            <p:spPr bwMode="auto">
              <a:xfrm>
                <a:off x="3201" y="3343"/>
                <a:ext cx="520" cy="27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4" name="Rectangle 587"/>
              <p:cNvSpPr>
                <a:spLocks noChangeArrowheads="1"/>
              </p:cNvSpPr>
              <p:nvPr/>
            </p:nvSpPr>
            <p:spPr bwMode="auto">
              <a:xfrm>
                <a:off x="3201" y="3370"/>
                <a:ext cx="520" cy="18"/>
              </a:xfrm>
              <a:prstGeom prst="rect">
                <a:avLst/>
              </a:prstGeom>
              <a:solidFill>
                <a:srgbClr val="636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5" name="Rectangle 588"/>
              <p:cNvSpPr>
                <a:spLocks noChangeArrowheads="1"/>
              </p:cNvSpPr>
              <p:nvPr/>
            </p:nvSpPr>
            <p:spPr bwMode="auto">
              <a:xfrm>
                <a:off x="3201" y="3388"/>
                <a:ext cx="520" cy="18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6" name="Rectangle 589"/>
              <p:cNvSpPr>
                <a:spLocks noChangeArrowheads="1"/>
              </p:cNvSpPr>
              <p:nvPr/>
            </p:nvSpPr>
            <p:spPr bwMode="auto">
              <a:xfrm>
                <a:off x="3201" y="3406"/>
                <a:ext cx="520" cy="26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7" name="Rectangle 590"/>
              <p:cNvSpPr>
                <a:spLocks noChangeArrowheads="1"/>
              </p:cNvSpPr>
              <p:nvPr/>
            </p:nvSpPr>
            <p:spPr bwMode="auto">
              <a:xfrm>
                <a:off x="3201" y="3432"/>
                <a:ext cx="520" cy="19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8" name="Rectangle 591"/>
              <p:cNvSpPr>
                <a:spLocks noChangeArrowheads="1"/>
              </p:cNvSpPr>
              <p:nvPr/>
            </p:nvSpPr>
            <p:spPr bwMode="auto">
              <a:xfrm>
                <a:off x="3201" y="3451"/>
                <a:ext cx="520" cy="27"/>
              </a:xfrm>
              <a:prstGeom prst="rect">
                <a:avLst/>
              </a:prstGeom>
              <a:solidFill>
                <a:srgbClr val="5F5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59" name="Rectangle 592"/>
              <p:cNvSpPr>
                <a:spLocks noChangeArrowheads="1"/>
              </p:cNvSpPr>
              <p:nvPr/>
            </p:nvSpPr>
            <p:spPr bwMode="auto">
              <a:xfrm>
                <a:off x="3201" y="3478"/>
                <a:ext cx="520" cy="17"/>
              </a:xfrm>
              <a:prstGeom prst="rect">
                <a:avLst/>
              </a:prstGeom>
              <a:solidFill>
                <a:srgbClr val="5E5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0" name="Rectangle 593"/>
              <p:cNvSpPr>
                <a:spLocks noChangeArrowheads="1"/>
              </p:cNvSpPr>
              <p:nvPr/>
            </p:nvSpPr>
            <p:spPr bwMode="auto">
              <a:xfrm>
                <a:off x="3201" y="3495"/>
                <a:ext cx="520" cy="27"/>
              </a:xfrm>
              <a:prstGeom prst="rect">
                <a:avLst/>
              </a:prstGeom>
              <a:solidFill>
                <a:srgbClr val="5D5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1" name="Rectangle 594"/>
              <p:cNvSpPr>
                <a:spLocks noChangeArrowheads="1"/>
              </p:cNvSpPr>
              <p:nvPr/>
            </p:nvSpPr>
            <p:spPr bwMode="auto">
              <a:xfrm>
                <a:off x="3201" y="3522"/>
                <a:ext cx="520" cy="18"/>
              </a:xfrm>
              <a:prstGeom prst="rect">
                <a:avLst/>
              </a:prstGeom>
              <a:solidFill>
                <a:srgbClr val="5B5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2" name="Rectangle 595"/>
              <p:cNvSpPr>
                <a:spLocks noChangeArrowheads="1"/>
              </p:cNvSpPr>
              <p:nvPr/>
            </p:nvSpPr>
            <p:spPr bwMode="auto">
              <a:xfrm>
                <a:off x="3201" y="3540"/>
                <a:ext cx="520" cy="27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3" name="Rectangle 596"/>
              <p:cNvSpPr>
                <a:spLocks noChangeArrowheads="1"/>
              </p:cNvSpPr>
              <p:nvPr/>
            </p:nvSpPr>
            <p:spPr bwMode="auto">
              <a:xfrm>
                <a:off x="3201" y="3567"/>
                <a:ext cx="520" cy="27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4" name="Rectangle 597"/>
              <p:cNvSpPr>
                <a:spLocks noChangeArrowheads="1"/>
              </p:cNvSpPr>
              <p:nvPr/>
            </p:nvSpPr>
            <p:spPr bwMode="auto">
              <a:xfrm>
                <a:off x="3201" y="3594"/>
                <a:ext cx="520" cy="27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5" name="Rectangle 598"/>
              <p:cNvSpPr>
                <a:spLocks noChangeArrowheads="1"/>
              </p:cNvSpPr>
              <p:nvPr/>
            </p:nvSpPr>
            <p:spPr bwMode="auto">
              <a:xfrm>
                <a:off x="3201" y="3621"/>
                <a:ext cx="520" cy="26"/>
              </a:xfrm>
              <a:prstGeom prst="rect">
                <a:avLst/>
              </a:prstGeom>
              <a:solidFill>
                <a:srgbClr val="575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6" name="Rectangle 599"/>
              <p:cNvSpPr>
                <a:spLocks noChangeArrowheads="1"/>
              </p:cNvSpPr>
              <p:nvPr/>
            </p:nvSpPr>
            <p:spPr bwMode="auto">
              <a:xfrm>
                <a:off x="3201" y="3647"/>
                <a:ext cx="520" cy="27"/>
              </a:xfrm>
              <a:prstGeom prst="rect">
                <a:avLst/>
              </a:prstGeom>
              <a:solidFill>
                <a:srgbClr val="555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7" name="Rectangle 600"/>
              <p:cNvSpPr>
                <a:spLocks noChangeArrowheads="1"/>
              </p:cNvSpPr>
              <p:nvPr/>
            </p:nvSpPr>
            <p:spPr bwMode="auto">
              <a:xfrm>
                <a:off x="3201" y="3674"/>
                <a:ext cx="520" cy="26"/>
              </a:xfrm>
              <a:prstGeom prst="rect">
                <a:avLst/>
              </a:prstGeom>
              <a:solidFill>
                <a:srgbClr val="545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8" name="Rectangle 601"/>
              <p:cNvSpPr>
                <a:spLocks noChangeArrowheads="1"/>
              </p:cNvSpPr>
              <p:nvPr/>
            </p:nvSpPr>
            <p:spPr bwMode="auto">
              <a:xfrm>
                <a:off x="3201" y="3700"/>
                <a:ext cx="520" cy="27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69" name="Rectangle 602"/>
              <p:cNvSpPr>
                <a:spLocks noChangeArrowheads="1"/>
              </p:cNvSpPr>
              <p:nvPr/>
            </p:nvSpPr>
            <p:spPr bwMode="auto">
              <a:xfrm>
                <a:off x="3201" y="3727"/>
                <a:ext cx="520" cy="37"/>
              </a:xfrm>
              <a:prstGeom prst="rect">
                <a:avLst/>
              </a:prstGeom>
              <a:solidFill>
                <a:srgbClr val="525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0" name="Rectangle 603"/>
              <p:cNvSpPr>
                <a:spLocks noChangeArrowheads="1"/>
              </p:cNvSpPr>
              <p:nvPr/>
            </p:nvSpPr>
            <p:spPr bwMode="auto">
              <a:xfrm>
                <a:off x="3201" y="3764"/>
                <a:ext cx="520" cy="25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1" name="Rectangle 604"/>
              <p:cNvSpPr>
                <a:spLocks noChangeArrowheads="1"/>
              </p:cNvSpPr>
              <p:nvPr/>
            </p:nvSpPr>
            <p:spPr bwMode="auto">
              <a:xfrm>
                <a:off x="3201" y="3789"/>
                <a:ext cx="520" cy="37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2" name="Rectangle 605"/>
              <p:cNvSpPr>
                <a:spLocks noChangeArrowheads="1"/>
              </p:cNvSpPr>
              <p:nvPr/>
            </p:nvSpPr>
            <p:spPr bwMode="auto">
              <a:xfrm>
                <a:off x="3201" y="3826"/>
                <a:ext cx="520" cy="35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3" name="Rectangle 606"/>
              <p:cNvSpPr>
                <a:spLocks noChangeArrowheads="1"/>
              </p:cNvSpPr>
              <p:nvPr/>
            </p:nvSpPr>
            <p:spPr bwMode="auto">
              <a:xfrm>
                <a:off x="3201" y="3861"/>
                <a:ext cx="520" cy="45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4" name="Rectangle 607"/>
              <p:cNvSpPr>
                <a:spLocks noChangeArrowheads="1"/>
              </p:cNvSpPr>
              <p:nvPr/>
            </p:nvSpPr>
            <p:spPr bwMode="auto">
              <a:xfrm>
                <a:off x="3201" y="3906"/>
                <a:ext cx="520" cy="45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5" name="Rectangle 608"/>
              <p:cNvSpPr>
                <a:spLocks noChangeArrowheads="1"/>
              </p:cNvSpPr>
              <p:nvPr/>
            </p:nvSpPr>
            <p:spPr bwMode="auto">
              <a:xfrm>
                <a:off x="3201" y="3951"/>
                <a:ext cx="520" cy="53"/>
              </a:xfrm>
              <a:prstGeom prst="rect">
                <a:avLst/>
              </a:prstGeom>
              <a:solidFill>
                <a:srgbClr val="4B4B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6" name="Rectangle 609"/>
              <p:cNvSpPr>
                <a:spLocks noChangeArrowheads="1"/>
              </p:cNvSpPr>
              <p:nvPr/>
            </p:nvSpPr>
            <p:spPr bwMode="auto">
              <a:xfrm>
                <a:off x="3201" y="4004"/>
                <a:ext cx="520" cy="53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7" name="Rectangle 610"/>
              <p:cNvSpPr>
                <a:spLocks noChangeArrowheads="1"/>
              </p:cNvSpPr>
              <p:nvPr/>
            </p:nvSpPr>
            <p:spPr bwMode="auto">
              <a:xfrm>
                <a:off x="3201" y="4057"/>
                <a:ext cx="520" cy="72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278" name="Rectangle 611"/>
              <p:cNvSpPr>
                <a:spLocks noChangeArrowheads="1"/>
              </p:cNvSpPr>
              <p:nvPr/>
            </p:nvSpPr>
            <p:spPr bwMode="auto">
              <a:xfrm>
                <a:off x="3201" y="4129"/>
                <a:ext cx="520" cy="22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136" name="Rectangle 612"/>
              <p:cNvSpPr>
                <a:spLocks noChangeArrowheads="1"/>
              </p:cNvSpPr>
              <p:nvPr/>
            </p:nvSpPr>
            <p:spPr bwMode="auto">
              <a:xfrm>
                <a:off x="3201" y="1866"/>
                <a:ext cx="520" cy="228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200"/>
              </a:p>
            </p:txBody>
          </p:sp>
          <p:sp>
            <p:nvSpPr>
              <p:cNvPr id="49280" name="Line 613"/>
              <p:cNvSpPr>
                <a:spLocks noChangeShapeType="1"/>
              </p:cNvSpPr>
              <p:nvPr/>
            </p:nvSpPr>
            <p:spPr bwMode="auto">
              <a:xfrm>
                <a:off x="466" y="1104"/>
                <a:ext cx="0" cy="30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1" name="Line 614"/>
              <p:cNvSpPr>
                <a:spLocks noChangeShapeType="1"/>
              </p:cNvSpPr>
              <p:nvPr/>
            </p:nvSpPr>
            <p:spPr bwMode="auto">
              <a:xfrm>
                <a:off x="428" y="4151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2" name="Line 615"/>
              <p:cNvSpPr>
                <a:spLocks noChangeShapeType="1"/>
              </p:cNvSpPr>
              <p:nvPr/>
            </p:nvSpPr>
            <p:spPr bwMode="auto">
              <a:xfrm>
                <a:off x="428" y="3644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3" name="Line 616"/>
              <p:cNvSpPr>
                <a:spLocks noChangeShapeType="1"/>
              </p:cNvSpPr>
              <p:nvPr/>
            </p:nvSpPr>
            <p:spPr bwMode="auto">
              <a:xfrm>
                <a:off x="428" y="313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4" name="Line 617"/>
              <p:cNvSpPr>
                <a:spLocks noChangeShapeType="1"/>
              </p:cNvSpPr>
              <p:nvPr/>
            </p:nvSpPr>
            <p:spPr bwMode="auto">
              <a:xfrm>
                <a:off x="428" y="2628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5" name="Line 618"/>
              <p:cNvSpPr>
                <a:spLocks noChangeShapeType="1"/>
              </p:cNvSpPr>
              <p:nvPr/>
            </p:nvSpPr>
            <p:spPr bwMode="auto">
              <a:xfrm>
                <a:off x="428" y="2120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6" name="Line 619"/>
              <p:cNvSpPr>
                <a:spLocks noChangeShapeType="1"/>
              </p:cNvSpPr>
              <p:nvPr/>
            </p:nvSpPr>
            <p:spPr bwMode="auto">
              <a:xfrm>
                <a:off x="428" y="1612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7" name="Line 620"/>
              <p:cNvSpPr>
                <a:spLocks noChangeShapeType="1"/>
              </p:cNvSpPr>
              <p:nvPr/>
            </p:nvSpPr>
            <p:spPr bwMode="auto">
              <a:xfrm>
                <a:off x="428" y="1104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8" name="Line 621"/>
              <p:cNvSpPr>
                <a:spLocks noChangeShapeType="1"/>
              </p:cNvSpPr>
              <p:nvPr/>
            </p:nvSpPr>
            <p:spPr bwMode="auto">
              <a:xfrm>
                <a:off x="466" y="4151"/>
                <a:ext cx="3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9" name="Line 622"/>
              <p:cNvSpPr>
                <a:spLocks noChangeShapeType="1"/>
              </p:cNvSpPr>
              <p:nvPr/>
            </p:nvSpPr>
            <p:spPr bwMode="auto">
              <a:xfrm flipV="1">
                <a:off x="466" y="4151"/>
                <a:ext cx="0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0" name="Line 623"/>
              <p:cNvSpPr>
                <a:spLocks noChangeShapeType="1"/>
              </p:cNvSpPr>
              <p:nvPr/>
            </p:nvSpPr>
            <p:spPr bwMode="auto">
              <a:xfrm flipV="1">
                <a:off x="2290" y="4151"/>
                <a:ext cx="0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1" name="Line 624"/>
              <p:cNvSpPr>
                <a:spLocks noChangeShapeType="1"/>
              </p:cNvSpPr>
              <p:nvPr/>
            </p:nvSpPr>
            <p:spPr bwMode="auto">
              <a:xfrm flipV="1">
                <a:off x="4112" y="4151"/>
                <a:ext cx="0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2" name="Rectangle 625"/>
              <p:cNvSpPr>
                <a:spLocks noChangeArrowheads="1"/>
              </p:cNvSpPr>
              <p:nvPr/>
            </p:nvSpPr>
            <p:spPr bwMode="auto">
              <a:xfrm>
                <a:off x="191" y="4080"/>
                <a:ext cx="172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0%</a:t>
                </a:r>
                <a:endParaRPr lang="sv-SE" sz="1200"/>
              </a:p>
            </p:txBody>
          </p:sp>
          <p:sp>
            <p:nvSpPr>
              <p:cNvPr id="49293" name="Rectangle 626"/>
              <p:cNvSpPr>
                <a:spLocks noChangeArrowheads="1"/>
              </p:cNvSpPr>
              <p:nvPr/>
            </p:nvSpPr>
            <p:spPr bwMode="auto">
              <a:xfrm>
                <a:off x="123" y="3574"/>
                <a:ext cx="239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10%</a:t>
                </a:r>
                <a:endParaRPr lang="sv-SE" sz="1200"/>
              </a:p>
            </p:txBody>
          </p:sp>
          <p:sp>
            <p:nvSpPr>
              <p:cNvPr id="49294" name="Rectangle 627"/>
              <p:cNvSpPr>
                <a:spLocks noChangeArrowheads="1"/>
              </p:cNvSpPr>
              <p:nvPr/>
            </p:nvSpPr>
            <p:spPr bwMode="auto">
              <a:xfrm>
                <a:off x="123" y="3065"/>
                <a:ext cx="239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20%</a:t>
                </a:r>
                <a:endParaRPr lang="sv-SE" sz="1200"/>
              </a:p>
            </p:txBody>
          </p:sp>
          <p:sp>
            <p:nvSpPr>
              <p:cNvPr id="49295" name="Rectangle 628"/>
              <p:cNvSpPr>
                <a:spLocks noChangeArrowheads="1"/>
              </p:cNvSpPr>
              <p:nvPr/>
            </p:nvSpPr>
            <p:spPr bwMode="auto">
              <a:xfrm>
                <a:off x="123" y="2557"/>
                <a:ext cx="239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30%</a:t>
                </a:r>
                <a:endParaRPr lang="sv-SE" sz="1200"/>
              </a:p>
            </p:txBody>
          </p:sp>
          <p:sp>
            <p:nvSpPr>
              <p:cNvPr id="49296" name="Rectangle 629"/>
              <p:cNvSpPr>
                <a:spLocks noChangeArrowheads="1"/>
              </p:cNvSpPr>
              <p:nvPr/>
            </p:nvSpPr>
            <p:spPr bwMode="auto">
              <a:xfrm>
                <a:off x="123" y="2050"/>
                <a:ext cx="239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40%</a:t>
                </a:r>
                <a:endParaRPr lang="sv-SE" sz="1200"/>
              </a:p>
            </p:txBody>
          </p:sp>
          <p:sp>
            <p:nvSpPr>
              <p:cNvPr id="49297" name="Rectangle 630"/>
              <p:cNvSpPr>
                <a:spLocks noChangeArrowheads="1"/>
              </p:cNvSpPr>
              <p:nvPr/>
            </p:nvSpPr>
            <p:spPr bwMode="auto">
              <a:xfrm>
                <a:off x="123" y="1541"/>
                <a:ext cx="239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50%</a:t>
                </a:r>
                <a:endParaRPr lang="sv-SE" sz="1200"/>
              </a:p>
            </p:txBody>
          </p:sp>
          <p:sp>
            <p:nvSpPr>
              <p:cNvPr id="49298" name="Rectangle 631"/>
              <p:cNvSpPr>
                <a:spLocks noChangeArrowheads="1"/>
              </p:cNvSpPr>
              <p:nvPr/>
            </p:nvSpPr>
            <p:spPr bwMode="auto">
              <a:xfrm>
                <a:off x="123" y="1033"/>
                <a:ext cx="239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60%</a:t>
                </a:r>
                <a:endParaRPr lang="sv-SE" sz="1200"/>
              </a:p>
            </p:txBody>
          </p:sp>
          <p:sp>
            <p:nvSpPr>
              <p:cNvPr id="49299" name="Rectangle 632"/>
              <p:cNvSpPr>
                <a:spLocks noChangeArrowheads="1"/>
              </p:cNvSpPr>
              <p:nvPr/>
            </p:nvSpPr>
            <p:spPr bwMode="auto">
              <a:xfrm>
                <a:off x="1263" y="4259"/>
                <a:ext cx="226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tagit</a:t>
                </a:r>
                <a:endParaRPr lang="sv-SE" sz="1200"/>
              </a:p>
            </p:txBody>
          </p:sp>
          <p:sp>
            <p:nvSpPr>
              <p:cNvPr id="49300" name="Rectangle 633"/>
              <p:cNvSpPr>
                <a:spLocks noChangeArrowheads="1"/>
              </p:cNvSpPr>
              <p:nvPr/>
            </p:nvSpPr>
            <p:spPr bwMode="auto">
              <a:xfrm>
                <a:off x="3112" y="4258"/>
                <a:ext cx="167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fått</a:t>
                </a:r>
                <a:endParaRPr lang="sv-SE" sz="1200"/>
              </a:p>
            </p:txBody>
          </p:sp>
          <p:sp>
            <p:nvSpPr>
              <p:cNvPr id="49301" name="Rectangle 635"/>
              <p:cNvSpPr>
                <a:spLocks noChangeArrowheads="1"/>
              </p:cNvSpPr>
              <p:nvPr/>
            </p:nvSpPr>
            <p:spPr bwMode="auto">
              <a:xfrm>
                <a:off x="4787" y="2519"/>
                <a:ext cx="60" cy="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2" name="Rectangle 636"/>
              <p:cNvSpPr>
                <a:spLocks noChangeArrowheads="1"/>
              </p:cNvSpPr>
              <p:nvPr/>
            </p:nvSpPr>
            <p:spPr bwMode="auto">
              <a:xfrm>
                <a:off x="4787" y="2520"/>
                <a:ext cx="60" cy="2"/>
              </a:xfrm>
              <a:prstGeom prst="rect">
                <a:avLst/>
              </a:prstGeom>
              <a:solidFill>
                <a:srgbClr val="F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3" name="Rectangle 638"/>
              <p:cNvSpPr>
                <a:spLocks noChangeArrowheads="1"/>
              </p:cNvSpPr>
              <p:nvPr/>
            </p:nvSpPr>
            <p:spPr bwMode="auto">
              <a:xfrm>
                <a:off x="4787" y="2524"/>
                <a:ext cx="60" cy="1"/>
              </a:xfrm>
              <a:prstGeom prst="rect">
                <a:avLst/>
              </a:prstGeom>
              <a:solidFill>
                <a:srgbClr val="F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4" name="Rectangle 639"/>
              <p:cNvSpPr>
                <a:spLocks noChangeArrowheads="1"/>
              </p:cNvSpPr>
              <p:nvPr/>
            </p:nvSpPr>
            <p:spPr bwMode="auto">
              <a:xfrm>
                <a:off x="4787" y="2525"/>
                <a:ext cx="60" cy="1"/>
              </a:xfrm>
              <a:prstGeom prst="rect">
                <a:avLst/>
              </a:prstGeom>
              <a:solidFill>
                <a:srgbClr val="F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5" name="Rectangle 640"/>
              <p:cNvSpPr>
                <a:spLocks noChangeArrowheads="1"/>
              </p:cNvSpPr>
              <p:nvPr/>
            </p:nvSpPr>
            <p:spPr bwMode="auto">
              <a:xfrm>
                <a:off x="4787" y="2526"/>
                <a:ext cx="60" cy="1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6" name="Rectangle 642"/>
              <p:cNvSpPr>
                <a:spLocks noChangeArrowheads="1"/>
              </p:cNvSpPr>
              <p:nvPr/>
            </p:nvSpPr>
            <p:spPr bwMode="auto">
              <a:xfrm>
                <a:off x="4787" y="2528"/>
                <a:ext cx="60" cy="1"/>
              </a:xfrm>
              <a:prstGeom prst="rect">
                <a:avLst/>
              </a:prstGeom>
              <a:solidFill>
                <a:srgbClr val="F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7" name="Rectangle 643"/>
              <p:cNvSpPr>
                <a:spLocks noChangeArrowheads="1"/>
              </p:cNvSpPr>
              <p:nvPr/>
            </p:nvSpPr>
            <p:spPr bwMode="auto">
              <a:xfrm>
                <a:off x="4787" y="2529"/>
                <a:ext cx="60" cy="1"/>
              </a:xfrm>
              <a:prstGeom prst="rect">
                <a:avLst/>
              </a:prstGeom>
              <a:solidFill>
                <a:srgbClr val="F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8" name="Rectangle 645"/>
              <p:cNvSpPr>
                <a:spLocks noChangeArrowheads="1"/>
              </p:cNvSpPr>
              <p:nvPr/>
            </p:nvSpPr>
            <p:spPr bwMode="auto">
              <a:xfrm>
                <a:off x="4787" y="2531"/>
                <a:ext cx="60" cy="1"/>
              </a:xfrm>
              <a:prstGeom prst="rect">
                <a:avLst/>
              </a:prstGeom>
              <a:solidFill>
                <a:srgbClr val="F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09" name="Rectangle 646"/>
              <p:cNvSpPr>
                <a:spLocks noChangeArrowheads="1"/>
              </p:cNvSpPr>
              <p:nvPr/>
            </p:nvSpPr>
            <p:spPr bwMode="auto">
              <a:xfrm>
                <a:off x="4787" y="2532"/>
                <a:ext cx="60" cy="1"/>
              </a:xfrm>
              <a:prstGeom prst="rect">
                <a:avLst/>
              </a:prstGeom>
              <a:solidFill>
                <a:srgbClr val="F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0" name="Rectangle 647"/>
              <p:cNvSpPr>
                <a:spLocks noChangeArrowheads="1"/>
              </p:cNvSpPr>
              <p:nvPr/>
            </p:nvSpPr>
            <p:spPr bwMode="auto">
              <a:xfrm>
                <a:off x="4787" y="2533"/>
                <a:ext cx="60" cy="1"/>
              </a:xfrm>
              <a:prstGeom prst="rect">
                <a:avLst/>
              </a:prstGeom>
              <a:solidFill>
                <a:srgbClr val="F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1" name="Rectangle 648"/>
              <p:cNvSpPr>
                <a:spLocks noChangeArrowheads="1"/>
              </p:cNvSpPr>
              <p:nvPr/>
            </p:nvSpPr>
            <p:spPr bwMode="auto">
              <a:xfrm>
                <a:off x="4787" y="2534"/>
                <a:ext cx="60" cy="1"/>
              </a:xfrm>
              <a:prstGeom prst="rect">
                <a:avLst/>
              </a:prstGeom>
              <a:solidFill>
                <a:srgbClr val="F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2" name="Rectangle 649"/>
              <p:cNvSpPr>
                <a:spLocks noChangeArrowheads="1"/>
              </p:cNvSpPr>
              <p:nvPr/>
            </p:nvSpPr>
            <p:spPr bwMode="auto">
              <a:xfrm>
                <a:off x="4787" y="2535"/>
                <a:ext cx="60" cy="1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3" name="Rectangle 651"/>
              <p:cNvSpPr>
                <a:spLocks noChangeArrowheads="1"/>
              </p:cNvSpPr>
              <p:nvPr/>
            </p:nvSpPr>
            <p:spPr bwMode="auto">
              <a:xfrm>
                <a:off x="4787" y="2537"/>
                <a:ext cx="60" cy="1"/>
              </a:xfrm>
              <a:prstGeom prst="rect">
                <a:avLst/>
              </a:prstGeom>
              <a:solidFill>
                <a:srgbClr val="E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4" name="Rectangle 653"/>
              <p:cNvSpPr>
                <a:spLocks noChangeArrowheads="1"/>
              </p:cNvSpPr>
              <p:nvPr/>
            </p:nvSpPr>
            <p:spPr bwMode="auto">
              <a:xfrm>
                <a:off x="4787" y="2539"/>
                <a:ext cx="60" cy="1"/>
              </a:xfrm>
              <a:prstGeom prst="rect">
                <a:avLst/>
              </a:prstGeom>
              <a:solidFill>
                <a:srgbClr val="E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5" name="Rectangle 654"/>
              <p:cNvSpPr>
                <a:spLocks noChangeArrowheads="1"/>
              </p:cNvSpPr>
              <p:nvPr/>
            </p:nvSpPr>
            <p:spPr bwMode="auto">
              <a:xfrm>
                <a:off x="4787" y="2540"/>
                <a:ext cx="60" cy="1"/>
              </a:xfrm>
              <a:prstGeom prst="rect">
                <a:avLst/>
              </a:prstGeom>
              <a:solidFill>
                <a:srgbClr val="E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6" name="Rectangle 655"/>
              <p:cNvSpPr>
                <a:spLocks noChangeArrowheads="1"/>
              </p:cNvSpPr>
              <p:nvPr/>
            </p:nvSpPr>
            <p:spPr bwMode="auto">
              <a:xfrm>
                <a:off x="4787" y="2541"/>
                <a:ext cx="60" cy="1"/>
              </a:xfrm>
              <a:prstGeom prst="rect">
                <a:avLst/>
              </a:prstGeom>
              <a:solidFill>
                <a:srgbClr val="E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7" name="Rectangle 656"/>
              <p:cNvSpPr>
                <a:spLocks noChangeArrowheads="1"/>
              </p:cNvSpPr>
              <p:nvPr/>
            </p:nvSpPr>
            <p:spPr bwMode="auto">
              <a:xfrm>
                <a:off x="4787" y="2542"/>
                <a:ext cx="60" cy="1"/>
              </a:xfrm>
              <a:prstGeom prst="rect">
                <a:avLst/>
              </a:prstGeom>
              <a:solidFill>
                <a:srgbClr val="D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8" name="Rectangle 657"/>
              <p:cNvSpPr>
                <a:spLocks noChangeArrowheads="1"/>
              </p:cNvSpPr>
              <p:nvPr/>
            </p:nvSpPr>
            <p:spPr bwMode="auto">
              <a:xfrm>
                <a:off x="4787" y="2543"/>
                <a:ext cx="60" cy="1"/>
              </a:xfrm>
              <a:prstGeom prst="rect">
                <a:avLst/>
              </a:prstGeom>
              <a:solidFill>
                <a:srgbClr val="D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19" name="Rectangle 659"/>
              <p:cNvSpPr>
                <a:spLocks noChangeArrowheads="1"/>
              </p:cNvSpPr>
              <p:nvPr/>
            </p:nvSpPr>
            <p:spPr bwMode="auto">
              <a:xfrm>
                <a:off x="4787" y="2545"/>
                <a:ext cx="60" cy="1"/>
              </a:xfrm>
              <a:prstGeom prst="rect">
                <a:avLst/>
              </a:prstGeom>
              <a:solidFill>
                <a:srgbClr val="D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0" name="Rectangle 661"/>
              <p:cNvSpPr>
                <a:spLocks noChangeArrowheads="1"/>
              </p:cNvSpPr>
              <p:nvPr/>
            </p:nvSpPr>
            <p:spPr bwMode="auto">
              <a:xfrm>
                <a:off x="4787" y="2547"/>
                <a:ext cx="60" cy="1"/>
              </a:xfrm>
              <a:prstGeom prst="rect">
                <a:avLst/>
              </a:prstGeom>
              <a:solidFill>
                <a:srgbClr val="C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1" name="Rectangle 662"/>
              <p:cNvSpPr>
                <a:spLocks noChangeArrowheads="1"/>
              </p:cNvSpPr>
              <p:nvPr/>
            </p:nvSpPr>
            <p:spPr bwMode="auto">
              <a:xfrm>
                <a:off x="4787" y="2548"/>
                <a:ext cx="60" cy="1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2" name="Rectangle 663"/>
              <p:cNvSpPr>
                <a:spLocks noChangeArrowheads="1"/>
              </p:cNvSpPr>
              <p:nvPr/>
            </p:nvSpPr>
            <p:spPr bwMode="auto">
              <a:xfrm>
                <a:off x="4787" y="2549"/>
                <a:ext cx="60" cy="1"/>
              </a:xfrm>
              <a:prstGeom prst="rect">
                <a:avLst/>
              </a:prstGeom>
              <a:solidFill>
                <a:srgbClr val="C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3" name="Rectangle 664"/>
              <p:cNvSpPr>
                <a:spLocks noChangeArrowheads="1"/>
              </p:cNvSpPr>
              <p:nvPr/>
            </p:nvSpPr>
            <p:spPr bwMode="auto">
              <a:xfrm>
                <a:off x="4787" y="2549"/>
                <a:ext cx="60" cy="1"/>
              </a:xfrm>
              <a:prstGeom prst="rect">
                <a:avLst/>
              </a:prstGeom>
              <a:solidFill>
                <a:srgbClr val="C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4" name="Rectangle 665"/>
              <p:cNvSpPr>
                <a:spLocks noChangeArrowheads="1"/>
              </p:cNvSpPr>
              <p:nvPr/>
            </p:nvSpPr>
            <p:spPr bwMode="auto">
              <a:xfrm>
                <a:off x="4787" y="2550"/>
                <a:ext cx="60" cy="1"/>
              </a:xfrm>
              <a:prstGeom prst="rect">
                <a:avLst/>
              </a:prstGeom>
              <a:solidFill>
                <a:srgbClr val="C2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5" name="Rectangle 666"/>
              <p:cNvSpPr>
                <a:spLocks noChangeArrowheads="1"/>
              </p:cNvSpPr>
              <p:nvPr/>
            </p:nvSpPr>
            <p:spPr bwMode="auto">
              <a:xfrm>
                <a:off x="4787" y="2551"/>
                <a:ext cx="60" cy="1"/>
              </a:xfrm>
              <a:prstGeom prst="rect">
                <a:avLst/>
              </a:prstGeom>
              <a:solidFill>
                <a:srgbClr val="B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6" name="Rectangle 667"/>
              <p:cNvSpPr>
                <a:spLocks noChangeArrowheads="1"/>
              </p:cNvSpPr>
              <p:nvPr/>
            </p:nvSpPr>
            <p:spPr bwMode="auto">
              <a:xfrm>
                <a:off x="4787" y="2552"/>
                <a:ext cx="60" cy="1"/>
              </a:xfrm>
              <a:prstGeom prst="rect">
                <a:avLst/>
              </a:prstGeom>
              <a:solidFill>
                <a:srgbClr val="B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7" name="Rectangle 670"/>
              <p:cNvSpPr>
                <a:spLocks noChangeArrowheads="1"/>
              </p:cNvSpPr>
              <p:nvPr/>
            </p:nvSpPr>
            <p:spPr bwMode="auto">
              <a:xfrm>
                <a:off x="4787" y="2555"/>
                <a:ext cx="60" cy="1"/>
              </a:xfrm>
              <a:prstGeom prst="rect">
                <a:avLst/>
              </a:prstGeom>
              <a:solidFill>
                <a:srgbClr val="B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8" name="Rectangle 671"/>
              <p:cNvSpPr>
                <a:spLocks noChangeArrowheads="1"/>
              </p:cNvSpPr>
              <p:nvPr/>
            </p:nvSpPr>
            <p:spPr bwMode="auto">
              <a:xfrm>
                <a:off x="4787" y="2556"/>
                <a:ext cx="60" cy="1"/>
              </a:xfrm>
              <a:prstGeom prst="rect">
                <a:avLst/>
              </a:prstGeom>
              <a:solidFill>
                <a:srgbClr val="AD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29" name="Rectangle 672"/>
              <p:cNvSpPr>
                <a:spLocks noChangeArrowheads="1"/>
              </p:cNvSpPr>
              <p:nvPr/>
            </p:nvSpPr>
            <p:spPr bwMode="auto">
              <a:xfrm>
                <a:off x="4787" y="2557"/>
                <a:ext cx="60" cy="1"/>
              </a:xfrm>
              <a:prstGeom prst="rect">
                <a:avLst/>
              </a:prstGeom>
              <a:solidFill>
                <a:srgbClr val="A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0" name="Rectangle 673"/>
              <p:cNvSpPr>
                <a:spLocks noChangeArrowheads="1"/>
              </p:cNvSpPr>
              <p:nvPr/>
            </p:nvSpPr>
            <p:spPr bwMode="auto">
              <a:xfrm>
                <a:off x="4787" y="2558"/>
                <a:ext cx="60" cy="1"/>
              </a:xfrm>
              <a:prstGeom prst="rect">
                <a:avLst/>
              </a:prstGeom>
              <a:solidFill>
                <a:srgbClr val="A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1" name="Rectangle 674"/>
              <p:cNvSpPr>
                <a:spLocks noChangeArrowheads="1"/>
              </p:cNvSpPr>
              <p:nvPr/>
            </p:nvSpPr>
            <p:spPr bwMode="auto">
              <a:xfrm>
                <a:off x="4787" y="2559"/>
                <a:ext cx="60" cy="1"/>
              </a:xfrm>
              <a:prstGeom prst="rect">
                <a:avLst/>
              </a:prstGeom>
              <a:solidFill>
                <a:srgbClr val="A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2" name="Rectangle 675"/>
              <p:cNvSpPr>
                <a:spLocks noChangeArrowheads="1"/>
              </p:cNvSpPr>
              <p:nvPr/>
            </p:nvSpPr>
            <p:spPr bwMode="auto">
              <a:xfrm>
                <a:off x="4787" y="2560"/>
                <a:ext cx="60" cy="1"/>
              </a:xfrm>
              <a:prstGeom prst="rect">
                <a:avLst/>
              </a:prstGeom>
              <a:solidFill>
                <a:srgbClr val="9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3" name="Rectangle 677"/>
              <p:cNvSpPr>
                <a:spLocks noChangeArrowheads="1"/>
              </p:cNvSpPr>
              <p:nvPr/>
            </p:nvSpPr>
            <p:spPr bwMode="auto">
              <a:xfrm>
                <a:off x="4787" y="2562"/>
                <a:ext cx="60" cy="1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4" name="Rectangle 678"/>
              <p:cNvSpPr>
                <a:spLocks noChangeArrowheads="1"/>
              </p:cNvSpPr>
              <p:nvPr/>
            </p:nvSpPr>
            <p:spPr bwMode="auto">
              <a:xfrm>
                <a:off x="4787" y="2563"/>
                <a:ext cx="60" cy="1"/>
              </a:xfrm>
              <a:prstGeom prst="rect">
                <a:avLst/>
              </a:prstGeom>
              <a:solidFill>
                <a:srgbClr val="9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5" name="Rectangle 679"/>
              <p:cNvSpPr>
                <a:spLocks noChangeArrowheads="1"/>
              </p:cNvSpPr>
              <p:nvPr/>
            </p:nvSpPr>
            <p:spPr bwMode="auto">
              <a:xfrm>
                <a:off x="4787" y="2564"/>
                <a:ext cx="60" cy="1"/>
              </a:xfrm>
              <a:prstGeom prst="rect">
                <a:avLst/>
              </a:prstGeom>
              <a:solidFill>
                <a:srgbClr val="9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6" name="Rectangle 680"/>
              <p:cNvSpPr>
                <a:spLocks noChangeArrowheads="1"/>
              </p:cNvSpPr>
              <p:nvPr/>
            </p:nvSpPr>
            <p:spPr bwMode="auto">
              <a:xfrm>
                <a:off x="4787" y="2565"/>
                <a:ext cx="60" cy="1"/>
              </a:xfrm>
              <a:prstGeom prst="rect">
                <a:avLst/>
              </a:prstGeom>
              <a:solidFill>
                <a:srgbClr val="9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7" name="Rectangle 681"/>
              <p:cNvSpPr>
                <a:spLocks noChangeArrowheads="1"/>
              </p:cNvSpPr>
              <p:nvPr/>
            </p:nvSpPr>
            <p:spPr bwMode="auto">
              <a:xfrm>
                <a:off x="4787" y="2566"/>
                <a:ext cx="60" cy="1"/>
              </a:xfrm>
              <a:prstGeom prst="rect">
                <a:avLst/>
              </a:prstGeom>
              <a:solidFill>
                <a:srgbClr val="8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8" name="Rectangle 682"/>
              <p:cNvSpPr>
                <a:spLocks noChangeArrowheads="1"/>
              </p:cNvSpPr>
              <p:nvPr/>
            </p:nvSpPr>
            <p:spPr bwMode="auto">
              <a:xfrm>
                <a:off x="4787" y="2567"/>
                <a:ext cx="60" cy="1"/>
              </a:xfrm>
              <a:prstGeom prst="rect">
                <a:avLst/>
              </a:prstGeom>
              <a:solidFill>
                <a:srgbClr val="8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39" name="Rectangle 683"/>
              <p:cNvSpPr>
                <a:spLocks noChangeArrowheads="1"/>
              </p:cNvSpPr>
              <p:nvPr/>
            </p:nvSpPr>
            <p:spPr bwMode="auto">
              <a:xfrm>
                <a:off x="4787" y="2568"/>
                <a:ext cx="60" cy="1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0" name="Rectangle 686"/>
              <p:cNvSpPr>
                <a:spLocks noChangeArrowheads="1"/>
              </p:cNvSpPr>
              <p:nvPr/>
            </p:nvSpPr>
            <p:spPr bwMode="auto">
              <a:xfrm>
                <a:off x="4787" y="2571"/>
                <a:ext cx="60" cy="1"/>
              </a:xfrm>
              <a:prstGeom prst="rect">
                <a:avLst/>
              </a:prstGeom>
              <a:solidFill>
                <a:srgbClr val="8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1" name="Rectangle 689"/>
              <p:cNvSpPr>
                <a:spLocks noChangeArrowheads="1"/>
              </p:cNvSpPr>
              <p:nvPr/>
            </p:nvSpPr>
            <p:spPr bwMode="auto">
              <a:xfrm>
                <a:off x="4787" y="2573"/>
                <a:ext cx="60" cy="1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2" name="Rectangle 690"/>
              <p:cNvSpPr>
                <a:spLocks noChangeArrowheads="1"/>
              </p:cNvSpPr>
              <p:nvPr/>
            </p:nvSpPr>
            <p:spPr bwMode="auto">
              <a:xfrm>
                <a:off x="4787" y="2574"/>
                <a:ext cx="60" cy="1"/>
              </a:xfrm>
              <a:prstGeom prst="rect">
                <a:avLst/>
              </a:prstGeom>
              <a:solidFill>
                <a:srgbClr val="7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3" name="Rectangle 691"/>
              <p:cNvSpPr>
                <a:spLocks noChangeArrowheads="1"/>
              </p:cNvSpPr>
              <p:nvPr/>
            </p:nvSpPr>
            <p:spPr bwMode="auto">
              <a:xfrm>
                <a:off x="4787" y="2575"/>
                <a:ext cx="60" cy="1"/>
              </a:xfrm>
              <a:prstGeom prst="rect">
                <a:avLst/>
              </a:prstGeom>
              <a:solidFill>
                <a:srgbClr val="7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4" name="Rectangle 692"/>
              <p:cNvSpPr>
                <a:spLocks noChangeArrowheads="1"/>
              </p:cNvSpPr>
              <p:nvPr/>
            </p:nvSpPr>
            <p:spPr bwMode="auto">
              <a:xfrm>
                <a:off x="4787" y="2576"/>
                <a:ext cx="60" cy="1"/>
              </a:xfrm>
              <a:prstGeom prst="rect">
                <a:avLst/>
              </a:prstGeom>
              <a:solidFill>
                <a:srgbClr val="7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5" name="Rectangle 694"/>
              <p:cNvSpPr>
                <a:spLocks noChangeArrowheads="1"/>
              </p:cNvSpPr>
              <p:nvPr/>
            </p:nvSpPr>
            <p:spPr bwMode="auto">
              <a:xfrm>
                <a:off x="4787" y="2578"/>
                <a:ext cx="60" cy="1"/>
              </a:xfrm>
              <a:prstGeom prst="rect">
                <a:avLst/>
              </a:prstGeom>
              <a:solidFill>
                <a:srgbClr val="7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6" name="Rectangle 695"/>
              <p:cNvSpPr>
                <a:spLocks noChangeArrowheads="1"/>
              </p:cNvSpPr>
              <p:nvPr/>
            </p:nvSpPr>
            <p:spPr bwMode="auto">
              <a:xfrm>
                <a:off x="4443" y="2448"/>
                <a:ext cx="61" cy="61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7" name="Rectangle 697"/>
              <p:cNvSpPr>
                <a:spLocks noChangeArrowheads="1"/>
              </p:cNvSpPr>
              <p:nvPr/>
            </p:nvSpPr>
            <p:spPr bwMode="auto">
              <a:xfrm>
                <a:off x="4787" y="2659"/>
                <a:ext cx="60" cy="1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8" name="Rectangle 698"/>
              <p:cNvSpPr>
                <a:spLocks noChangeArrowheads="1"/>
              </p:cNvSpPr>
              <p:nvPr/>
            </p:nvSpPr>
            <p:spPr bwMode="auto">
              <a:xfrm>
                <a:off x="4787" y="2660"/>
                <a:ext cx="60" cy="1"/>
              </a:xfrm>
              <a:prstGeom prst="rect">
                <a:avLst/>
              </a:prstGeom>
              <a:solidFill>
                <a:srgbClr val="9999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49" name="Rectangle 699"/>
              <p:cNvSpPr>
                <a:spLocks noChangeArrowheads="1"/>
              </p:cNvSpPr>
              <p:nvPr/>
            </p:nvSpPr>
            <p:spPr bwMode="auto">
              <a:xfrm>
                <a:off x="4787" y="2661"/>
                <a:ext cx="60" cy="1"/>
              </a:xfrm>
              <a:prstGeom prst="rect">
                <a:avLst/>
              </a:prstGeom>
              <a:solidFill>
                <a:srgbClr val="9898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0" name="Rectangle 702"/>
              <p:cNvSpPr>
                <a:spLocks noChangeArrowheads="1"/>
              </p:cNvSpPr>
              <p:nvPr/>
            </p:nvSpPr>
            <p:spPr bwMode="auto">
              <a:xfrm>
                <a:off x="4787" y="2666"/>
                <a:ext cx="60" cy="1"/>
              </a:xfrm>
              <a:prstGeom prst="rect">
                <a:avLst/>
              </a:prstGeom>
              <a:solidFill>
                <a:srgbClr val="9696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1" name="Rectangle 703"/>
              <p:cNvSpPr>
                <a:spLocks noChangeArrowheads="1"/>
              </p:cNvSpPr>
              <p:nvPr/>
            </p:nvSpPr>
            <p:spPr bwMode="auto">
              <a:xfrm>
                <a:off x="4787" y="2667"/>
                <a:ext cx="60" cy="1"/>
              </a:xfrm>
              <a:prstGeom prst="rect">
                <a:avLst/>
              </a:prstGeom>
              <a:solidFill>
                <a:srgbClr val="9696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2" name="Rectangle 704"/>
              <p:cNvSpPr>
                <a:spLocks noChangeArrowheads="1"/>
              </p:cNvSpPr>
              <p:nvPr/>
            </p:nvSpPr>
            <p:spPr bwMode="auto">
              <a:xfrm>
                <a:off x="4787" y="2668"/>
                <a:ext cx="60" cy="1"/>
              </a:xfrm>
              <a:prstGeom prst="rect">
                <a:avLst/>
              </a:prstGeom>
              <a:solidFill>
                <a:srgbClr val="9595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3" name="Rectangle 705"/>
              <p:cNvSpPr>
                <a:spLocks noChangeArrowheads="1"/>
              </p:cNvSpPr>
              <p:nvPr/>
            </p:nvSpPr>
            <p:spPr bwMode="auto">
              <a:xfrm>
                <a:off x="4787" y="2668"/>
                <a:ext cx="60" cy="1"/>
              </a:xfrm>
              <a:prstGeom prst="rect">
                <a:avLst/>
              </a:prstGeom>
              <a:solidFill>
                <a:srgbClr val="9595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4" name="Rectangle 706"/>
              <p:cNvSpPr>
                <a:spLocks noChangeArrowheads="1"/>
              </p:cNvSpPr>
              <p:nvPr/>
            </p:nvSpPr>
            <p:spPr bwMode="auto">
              <a:xfrm>
                <a:off x="4787" y="2669"/>
                <a:ext cx="60" cy="1"/>
              </a:xfrm>
              <a:prstGeom prst="rect">
                <a:avLst/>
              </a:prstGeom>
              <a:solidFill>
                <a:srgbClr val="9494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5" name="Rectangle 707"/>
              <p:cNvSpPr>
                <a:spLocks noChangeArrowheads="1"/>
              </p:cNvSpPr>
              <p:nvPr/>
            </p:nvSpPr>
            <p:spPr bwMode="auto">
              <a:xfrm>
                <a:off x="4787" y="2670"/>
                <a:ext cx="60" cy="1"/>
              </a:xfrm>
              <a:prstGeom prst="rect">
                <a:avLst/>
              </a:prstGeom>
              <a:solidFill>
                <a:srgbClr val="9393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6" name="Rectangle 709"/>
              <p:cNvSpPr>
                <a:spLocks noChangeArrowheads="1"/>
              </p:cNvSpPr>
              <p:nvPr/>
            </p:nvSpPr>
            <p:spPr bwMode="auto">
              <a:xfrm>
                <a:off x="4787" y="2672"/>
                <a:ext cx="60" cy="1"/>
              </a:xfrm>
              <a:prstGeom prst="rect">
                <a:avLst/>
              </a:prstGeom>
              <a:solidFill>
                <a:srgbClr val="929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7" name="Rectangle 711"/>
              <p:cNvSpPr>
                <a:spLocks noChangeArrowheads="1"/>
              </p:cNvSpPr>
              <p:nvPr/>
            </p:nvSpPr>
            <p:spPr bwMode="auto">
              <a:xfrm>
                <a:off x="4787" y="2674"/>
                <a:ext cx="60" cy="1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8" name="Rectangle 712"/>
              <p:cNvSpPr>
                <a:spLocks noChangeArrowheads="1"/>
              </p:cNvSpPr>
              <p:nvPr/>
            </p:nvSpPr>
            <p:spPr bwMode="auto">
              <a:xfrm>
                <a:off x="4787" y="2675"/>
                <a:ext cx="60" cy="1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59" name="Rectangle 713"/>
              <p:cNvSpPr>
                <a:spLocks noChangeArrowheads="1"/>
              </p:cNvSpPr>
              <p:nvPr/>
            </p:nvSpPr>
            <p:spPr bwMode="auto">
              <a:xfrm>
                <a:off x="4787" y="2676"/>
                <a:ext cx="60" cy="1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0" name="Rectangle 714"/>
              <p:cNvSpPr>
                <a:spLocks noChangeArrowheads="1"/>
              </p:cNvSpPr>
              <p:nvPr/>
            </p:nvSpPr>
            <p:spPr bwMode="auto">
              <a:xfrm>
                <a:off x="4787" y="2677"/>
                <a:ext cx="60" cy="1"/>
              </a:xfrm>
              <a:prstGeom prst="rect">
                <a:avLst/>
              </a:prstGeom>
              <a:solidFill>
                <a:srgbClr val="8C8C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1" name="Rectangle 715"/>
              <p:cNvSpPr>
                <a:spLocks noChangeArrowheads="1"/>
              </p:cNvSpPr>
              <p:nvPr/>
            </p:nvSpPr>
            <p:spPr bwMode="auto">
              <a:xfrm>
                <a:off x="4787" y="2678"/>
                <a:ext cx="60" cy="1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2" name="Rectangle 717"/>
              <p:cNvSpPr>
                <a:spLocks noChangeArrowheads="1"/>
              </p:cNvSpPr>
              <p:nvPr/>
            </p:nvSpPr>
            <p:spPr bwMode="auto">
              <a:xfrm>
                <a:off x="4787" y="2680"/>
                <a:ext cx="60" cy="1"/>
              </a:xfrm>
              <a:prstGeom prst="rect">
                <a:avLst/>
              </a:prstGeom>
              <a:solidFill>
                <a:srgbClr val="8888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3" name="Rectangle 718"/>
              <p:cNvSpPr>
                <a:spLocks noChangeArrowheads="1"/>
              </p:cNvSpPr>
              <p:nvPr/>
            </p:nvSpPr>
            <p:spPr bwMode="auto">
              <a:xfrm>
                <a:off x="4787" y="2681"/>
                <a:ext cx="60" cy="1"/>
              </a:xfrm>
              <a:prstGeom prst="rect">
                <a:avLst/>
              </a:prstGeom>
              <a:solidFill>
                <a:srgbClr val="8787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4" name="Rectangle 720"/>
              <p:cNvSpPr>
                <a:spLocks noChangeArrowheads="1"/>
              </p:cNvSpPr>
              <p:nvPr/>
            </p:nvSpPr>
            <p:spPr bwMode="auto">
              <a:xfrm>
                <a:off x="4787" y="2683"/>
                <a:ext cx="60" cy="1"/>
              </a:xfrm>
              <a:prstGeom prst="rect">
                <a:avLst/>
              </a:prstGeom>
              <a:solidFill>
                <a:srgbClr val="8484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5" name="Rectangle 721"/>
              <p:cNvSpPr>
                <a:spLocks noChangeArrowheads="1"/>
              </p:cNvSpPr>
              <p:nvPr/>
            </p:nvSpPr>
            <p:spPr bwMode="auto">
              <a:xfrm>
                <a:off x="4787" y="2684"/>
                <a:ext cx="60" cy="1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6" name="Rectangle 722"/>
              <p:cNvSpPr>
                <a:spLocks noChangeArrowheads="1"/>
              </p:cNvSpPr>
              <p:nvPr/>
            </p:nvSpPr>
            <p:spPr bwMode="auto">
              <a:xfrm>
                <a:off x="4787" y="2685"/>
                <a:ext cx="60" cy="1"/>
              </a:xfrm>
              <a:prstGeom prst="rect">
                <a:avLst/>
              </a:prstGeom>
              <a:solidFill>
                <a:srgbClr val="8080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 sz="1200"/>
              </a:p>
            </p:txBody>
          </p:sp>
          <p:sp>
            <p:nvSpPr>
              <p:cNvPr id="49367" name="Rectangle 696"/>
              <p:cNvSpPr>
                <a:spLocks noChangeArrowheads="1"/>
              </p:cNvSpPr>
              <p:nvPr/>
            </p:nvSpPr>
            <p:spPr bwMode="auto">
              <a:xfrm>
                <a:off x="4531" y="2373"/>
                <a:ext cx="722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sv-SE" sz="1200">
                    <a:solidFill>
                      <a:srgbClr val="000000"/>
                    </a:solidFill>
                  </a:rPr>
                  <a:t>andel dödade</a:t>
                </a:r>
                <a:endParaRPr lang="sv-SE" sz="1200"/>
              </a:p>
            </p:txBody>
          </p:sp>
        </p:grpSp>
        <p:sp>
          <p:nvSpPr>
            <p:cNvPr id="49162" name="Rectangle 725"/>
            <p:cNvSpPr>
              <a:spLocks noChangeArrowheads="1"/>
            </p:cNvSpPr>
            <p:nvPr/>
          </p:nvSpPr>
          <p:spPr bwMode="auto">
            <a:xfrm>
              <a:off x="4787" y="2687"/>
              <a:ext cx="60" cy="1"/>
            </a:xfrm>
            <a:prstGeom prst="rect">
              <a:avLst/>
            </a:prstGeom>
            <a:solidFill>
              <a:srgbClr val="7D7D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63" name="Rectangle 726"/>
            <p:cNvSpPr>
              <a:spLocks noChangeArrowheads="1"/>
            </p:cNvSpPr>
            <p:nvPr/>
          </p:nvSpPr>
          <p:spPr bwMode="auto">
            <a:xfrm>
              <a:off x="4787" y="2688"/>
              <a:ext cx="60" cy="1"/>
            </a:xfrm>
            <a:prstGeom prst="rect">
              <a:avLst/>
            </a:prstGeom>
            <a:solidFill>
              <a:srgbClr val="7B7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64" name="Rectangle 727"/>
            <p:cNvSpPr>
              <a:spLocks noChangeArrowheads="1"/>
            </p:cNvSpPr>
            <p:nvPr/>
          </p:nvSpPr>
          <p:spPr bwMode="auto">
            <a:xfrm>
              <a:off x="4787" y="2689"/>
              <a:ext cx="60" cy="1"/>
            </a:xfrm>
            <a:prstGeom prst="rect">
              <a:avLst/>
            </a:prstGeom>
            <a:solidFill>
              <a:srgbClr val="797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65" name="Rectangle 729"/>
            <p:cNvSpPr>
              <a:spLocks noChangeArrowheads="1"/>
            </p:cNvSpPr>
            <p:nvPr/>
          </p:nvSpPr>
          <p:spPr bwMode="auto">
            <a:xfrm>
              <a:off x="4787" y="2691"/>
              <a:ext cx="60" cy="1"/>
            </a:xfrm>
            <a:prstGeom prst="rect">
              <a:avLst/>
            </a:prstGeom>
            <a:solidFill>
              <a:srgbClr val="7474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66" name="Rectangle 730"/>
            <p:cNvSpPr>
              <a:spLocks noChangeArrowheads="1"/>
            </p:cNvSpPr>
            <p:nvPr/>
          </p:nvSpPr>
          <p:spPr bwMode="auto">
            <a:xfrm>
              <a:off x="4787" y="2692"/>
              <a:ext cx="60" cy="1"/>
            </a:xfrm>
            <a:prstGeom prst="rect">
              <a:avLst/>
            </a:prstGeom>
            <a:solidFill>
              <a:srgbClr val="7272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67" name="Rectangle 731"/>
            <p:cNvSpPr>
              <a:spLocks noChangeArrowheads="1"/>
            </p:cNvSpPr>
            <p:nvPr/>
          </p:nvSpPr>
          <p:spPr bwMode="auto">
            <a:xfrm>
              <a:off x="4787" y="2692"/>
              <a:ext cx="60" cy="1"/>
            </a:xfrm>
            <a:prstGeom prst="rect">
              <a:avLst/>
            </a:prstGeom>
            <a:solidFill>
              <a:srgbClr val="7070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68" name="Rectangle 732"/>
            <p:cNvSpPr>
              <a:spLocks noChangeArrowheads="1"/>
            </p:cNvSpPr>
            <p:nvPr/>
          </p:nvSpPr>
          <p:spPr bwMode="auto">
            <a:xfrm>
              <a:off x="4787" y="2693"/>
              <a:ext cx="60" cy="1"/>
            </a:xfrm>
            <a:prstGeom prst="rect">
              <a:avLst/>
            </a:prstGeom>
            <a:solidFill>
              <a:srgbClr val="6E6E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69" name="Rectangle 734"/>
            <p:cNvSpPr>
              <a:spLocks noChangeArrowheads="1"/>
            </p:cNvSpPr>
            <p:nvPr/>
          </p:nvSpPr>
          <p:spPr bwMode="auto">
            <a:xfrm>
              <a:off x="4787" y="2695"/>
              <a:ext cx="60" cy="1"/>
            </a:xfrm>
            <a:prstGeom prst="rect">
              <a:avLst/>
            </a:prstGeom>
            <a:solidFill>
              <a:srgbClr val="6A6A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0" name="Rectangle 735"/>
            <p:cNvSpPr>
              <a:spLocks noChangeArrowheads="1"/>
            </p:cNvSpPr>
            <p:nvPr/>
          </p:nvSpPr>
          <p:spPr bwMode="auto">
            <a:xfrm>
              <a:off x="4787" y="2696"/>
              <a:ext cx="60" cy="1"/>
            </a:xfrm>
            <a:prstGeom prst="rect">
              <a:avLst/>
            </a:prstGeom>
            <a:solidFill>
              <a:srgbClr val="6868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1" name="Rectangle 736"/>
            <p:cNvSpPr>
              <a:spLocks noChangeArrowheads="1"/>
            </p:cNvSpPr>
            <p:nvPr/>
          </p:nvSpPr>
          <p:spPr bwMode="auto">
            <a:xfrm>
              <a:off x="4787" y="2697"/>
              <a:ext cx="60" cy="1"/>
            </a:xfrm>
            <a:prstGeom prst="rect">
              <a:avLst/>
            </a:prstGeom>
            <a:solidFill>
              <a:srgbClr val="6666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2" name="Rectangle 737"/>
            <p:cNvSpPr>
              <a:spLocks noChangeArrowheads="1"/>
            </p:cNvSpPr>
            <p:nvPr/>
          </p:nvSpPr>
          <p:spPr bwMode="auto">
            <a:xfrm>
              <a:off x="4787" y="2698"/>
              <a:ext cx="60" cy="1"/>
            </a:xfrm>
            <a:prstGeom prst="rect">
              <a:avLst/>
            </a:prstGeom>
            <a:solidFill>
              <a:srgbClr val="646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3" name="Rectangle 739"/>
            <p:cNvSpPr>
              <a:spLocks noChangeArrowheads="1"/>
            </p:cNvSpPr>
            <p:nvPr/>
          </p:nvSpPr>
          <p:spPr bwMode="auto">
            <a:xfrm>
              <a:off x="4787" y="2700"/>
              <a:ext cx="60" cy="1"/>
            </a:xfrm>
            <a:prstGeom prst="rect">
              <a:avLst/>
            </a:prstGeom>
            <a:solidFill>
              <a:srgbClr val="606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4" name="Rectangle 740"/>
            <p:cNvSpPr>
              <a:spLocks noChangeArrowheads="1"/>
            </p:cNvSpPr>
            <p:nvPr/>
          </p:nvSpPr>
          <p:spPr bwMode="auto">
            <a:xfrm>
              <a:off x="4787" y="2701"/>
              <a:ext cx="60" cy="1"/>
            </a:xfrm>
            <a:prstGeom prst="rect">
              <a:avLst/>
            </a:prstGeom>
            <a:solidFill>
              <a:srgbClr val="5E5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5" name="Rectangle 742"/>
            <p:cNvSpPr>
              <a:spLocks noChangeArrowheads="1"/>
            </p:cNvSpPr>
            <p:nvPr/>
          </p:nvSpPr>
          <p:spPr bwMode="auto">
            <a:xfrm>
              <a:off x="4787" y="2703"/>
              <a:ext cx="60" cy="1"/>
            </a:xfrm>
            <a:prstGeom prst="rect">
              <a:avLst/>
            </a:prstGeom>
            <a:solidFill>
              <a:srgbClr val="5A5A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6" name="Rectangle 743"/>
            <p:cNvSpPr>
              <a:spLocks noChangeArrowheads="1"/>
            </p:cNvSpPr>
            <p:nvPr/>
          </p:nvSpPr>
          <p:spPr bwMode="auto">
            <a:xfrm>
              <a:off x="4787" y="2704"/>
              <a:ext cx="60" cy="1"/>
            </a:xfrm>
            <a:prstGeom prst="rect">
              <a:avLst/>
            </a:prstGeom>
            <a:solidFill>
              <a:srgbClr val="5959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7" name="Rectangle 744"/>
            <p:cNvSpPr>
              <a:spLocks noChangeArrowheads="1"/>
            </p:cNvSpPr>
            <p:nvPr/>
          </p:nvSpPr>
          <p:spPr bwMode="auto">
            <a:xfrm>
              <a:off x="4787" y="2705"/>
              <a:ext cx="60" cy="1"/>
            </a:xfrm>
            <a:prstGeom prst="rect">
              <a:avLst/>
            </a:prstGeom>
            <a:solidFill>
              <a:srgbClr val="5757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8" name="Rectangle 745"/>
            <p:cNvSpPr>
              <a:spLocks noChangeArrowheads="1"/>
            </p:cNvSpPr>
            <p:nvPr/>
          </p:nvSpPr>
          <p:spPr bwMode="auto">
            <a:xfrm>
              <a:off x="4787" y="2706"/>
              <a:ext cx="60" cy="1"/>
            </a:xfrm>
            <a:prstGeom prst="rect">
              <a:avLst/>
            </a:prstGeom>
            <a:solidFill>
              <a:srgbClr val="5555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79" name="Rectangle 747"/>
            <p:cNvSpPr>
              <a:spLocks noChangeArrowheads="1"/>
            </p:cNvSpPr>
            <p:nvPr/>
          </p:nvSpPr>
          <p:spPr bwMode="auto">
            <a:xfrm>
              <a:off x="4787" y="2708"/>
              <a:ext cx="60" cy="1"/>
            </a:xfrm>
            <a:prstGeom prst="rect">
              <a:avLst/>
            </a:prstGeom>
            <a:solidFill>
              <a:srgbClr val="5252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0" name="Rectangle 748"/>
            <p:cNvSpPr>
              <a:spLocks noChangeArrowheads="1"/>
            </p:cNvSpPr>
            <p:nvPr/>
          </p:nvSpPr>
          <p:spPr bwMode="auto">
            <a:xfrm>
              <a:off x="4787" y="2709"/>
              <a:ext cx="60" cy="1"/>
            </a:xfrm>
            <a:prstGeom prst="rect">
              <a:avLst/>
            </a:prstGeom>
            <a:solidFill>
              <a:srgbClr val="5050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1" name="Rectangle 750"/>
            <p:cNvSpPr>
              <a:spLocks noChangeArrowheads="1"/>
            </p:cNvSpPr>
            <p:nvPr/>
          </p:nvSpPr>
          <p:spPr bwMode="auto">
            <a:xfrm>
              <a:off x="4787" y="2711"/>
              <a:ext cx="60" cy="1"/>
            </a:xfrm>
            <a:prstGeom prst="rect">
              <a:avLst/>
            </a:prstGeom>
            <a:solidFill>
              <a:srgbClr val="4E4E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2" name="Rectangle 751"/>
            <p:cNvSpPr>
              <a:spLocks noChangeArrowheads="1"/>
            </p:cNvSpPr>
            <p:nvPr/>
          </p:nvSpPr>
          <p:spPr bwMode="auto">
            <a:xfrm>
              <a:off x="4787" y="2712"/>
              <a:ext cx="60" cy="1"/>
            </a:xfrm>
            <a:prstGeom prst="rect">
              <a:avLst/>
            </a:prstGeom>
            <a:solidFill>
              <a:srgbClr val="4D4D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3" name="Rectangle 752"/>
            <p:cNvSpPr>
              <a:spLocks noChangeArrowheads="1"/>
            </p:cNvSpPr>
            <p:nvPr/>
          </p:nvSpPr>
          <p:spPr bwMode="auto">
            <a:xfrm>
              <a:off x="4787" y="2713"/>
              <a:ext cx="60" cy="1"/>
            </a:xfrm>
            <a:prstGeom prst="rect">
              <a:avLst/>
            </a:prstGeom>
            <a:solidFill>
              <a:srgbClr val="4C4C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4" name="Rectangle 753"/>
            <p:cNvSpPr>
              <a:spLocks noChangeArrowheads="1"/>
            </p:cNvSpPr>
            <p:nvPr/>
          </p:nvSpPr>
          <p:spPr bwMode="auto">
            <a:xfrm>
              <a:off x="4787" y="2714"/>
              <a:ext cx="60" cy="1"/>
            </a:xfrm>
            <a:prstGeom prst="rect">
              <a:avLst/>
            </a:prstGeom>
            <a:solidFill>
              <a:srgbClr val="4B4B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5" name="Rectangle 754"/>
            <p:cNvSpPr>
              <a:spLocks noChangeArrowheads="1"/>
            </p:cNvSpPr>
            <p:nvPr/>
          </p:nvSpPr>
          <p:spPr bwMode="auto">
            <a:xfrm>
              <a:off x="4787" y="2715"/>
              <a:ext cx="60" cy="1"/>
            </a:xfrm>
            <a:prstGeom prst="rect">
              <a:avLst/>
            </a:prstGeom>
            <a:solidFill>
              <a:srgbClr val="4A4A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6" name="Rectangle 755"/>
            <p:cNvSpPr>
              <a:spLocks noChangeArrowheads="1"/>
            </p:cNvSpPr>
            <p:nvPr/>
          </p:nvSpPr>
          <p:spPr bwMode="auto">
            <a:xfrm>
              <a:off x="4787" y="2715"/>
              <a:ext cx="60" cy="1"/>
            </a:xfrm>
            <a:prstGeom prst="rect">
              <a:avLst/>
            </a:prstGeom>
            <a:solidFill>
              <a:srgbClr val="4949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9187" name="Rectangle 757"/>
            <p:cNvSpPr>
              <a:spLocks noChangeArrowheads="1"/>
            </p:cNvSpPr>
            <p:nvPr/>
          </p:nvSpPr>
          <p:spPr bwMode="auto">
            <a:xfrm>
              <a:off x="4787" y="2717"/>
              <a:ext cx="60" cy="1"/>
            </a:xfrm>
            <a:prstGeom prst="rect">
              <a:avLst/>
            </a:prstGeom>
            <a:solidFill>
              <a:srgbClr val="484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 sz="1200"/>
            </a:p>
          </p:txBody>
        </p:sp>
        <p:sp>
          <p:nvSpPr>
            <p:cNvPr id="45" name="Rectangle 759"/>
            <p:cNvSpPr>
              <a:spLocks noChangeArrowheads="1"/>
            </p:cNvSpPr>
            <p:nvPr/>
          </p:nvSpPr>
          <p:spPr bwMode="auto">
            <a:xfrm>
              <a:off x="4443" y="2658"/>
              <a:ext cx="61" cy="6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 sz="1200"/>
            </a:p>
          </p:txBody>
        </p:sp>
        <p:sp>
          <p:nvSpPr>
            <p:cNvPr id="49189" name="Rectangle 760"/>
            <p:cNvSpPr>
              <a:spLocks noChangeArrowheads="1"/>
            </p:cNvSpPr>
            <p:nvPr/>
          </p:nvSpPr>
          <p:spPr bwMode="auto">
            <a:xfrm>
              <a:off x="4533" y="2597"/>
              <a:ext cx="923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200">
                  <a:solidFill>
                    <a:srgbClr val="000000"/>
                  </a:solidFill>
                </a:rPr>
                <a:t>andel trafikarbete</a:t>
              </a:r>
              <a:endParaRPr lang="sv-SE" sz="1200"/>
            </a:p>
          </p:txBody>
        </p:sp>
      </p:grp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  <p:sp>
        <p:nvSpPr>
          <p:cNvPr id="448" name="Rektangel 447"/>
          <p:cNvSpPr/>
          <p:nvPr/>
        </p:nvSpPr>
        <p:spPr>
          <a:xfrm>
            <a:off x="6000750" y="3286125"/>
            <a:ext cx="142875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Ägarförhållande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(186 motorcyklar)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Nästan var tredje omkommen motorcyklist ägde inte motorcykeln i olyckan.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22888" y="1500188"/>
            <a:ext cx="18732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>
                <a:cs typeface="Times New Roman" pitchFamily="18" charset="0"/>
              </a:rPr>
              <a:t>Okänt, 9 %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 flipV="1">
            <a:off x="4932363" y="160496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932363" y="1601788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746875" y="2597150"/>
            <a:ext cx="18891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>
                <a:cs typeface="Times New Roman" pitchFamily="18" charset="0"/>
              </a:rPr>
              <a:t>Förare ägare, 64 %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057275" y="4335463"/>
            <a:ext cx="2413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>
                <a:cs typeface="Times New Roman" pitchFamily="18" charset="0"/>
              </a:rPr>
              <a:t>Inom fam/långlån, 9 %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058863" y="3414713"/>
            <a:ext cx="2413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>
                <a:cs typeface="Times New Roman" pitchFamily="18" charset="0"/>
              </a:rPr>
              <a:t>Spontanlån, 4 %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135063" y="2792413"/>
            <a:ext cx="2413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>
                <a:cs typeface="Times New Roman" pitchFamily="18" charset="0"/>
              </a:rPr>
              <a:t>Okänd lånetyp, 9 %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 flipV="1">
            <a:off x="3621088" y="2282825"/>
            <a:ext cx="4445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344863" y="2281238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074863" y="2170113"/>
            <a:ext cx="1625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>
                <a:cs typeface="Times New Roman" pitchFamily="18" charset="0"/>
              </a:rPr>
              <a:t>Hyrd, 1 %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 flipV="1">
            <a:off x="3919538" y="1958975"/>
            <a:ext cx="4445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3643313" y="1957388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297113" y="1839913"/>
            <a:ext cx="1625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v-SE" sz="1400">
                <a:cs typeface="Times New Roman" pitchFamily="18" charset="0"/>
              </a:rPr>
              <a:t>Stulen, 4 %</a:t>
            </a:r>
          </a:p>
        </p:txBody>
      </p:sp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2" cstate="print"/>
          <a:srcRect l="21773" t="6821" r="22203" b="6793"/>
          <a:stretch>
            <a:fillRect/>
          </a:stretch>
        </p:blipFill>
        <p:spPr bwMode="auto">
          <a:xfrm>
            <a:off x="2930525" y="1590675"/>
            <a:ext cx="4210050" cy="404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Bedömd hastighet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2005-2008 (182 olyckor)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0" y="5286375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Endast 3 av 10 omkomna mc-förare har bedömts köra inom tillåten hastighetsgräns. 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714349" y="1643050"/>
          <a:ext cx="578647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6394450" y="1811338"/>
            <a:ext cx="2479675" cy="1381125"/>
          </a:xfrm>
          <a:prstGeom prst="rect">
            <a:avLst/>
          </a:prstGeom>
          <a:solidFill>
            <a:srgbClr val="D1CAFA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i="1">
                <a:solidFill>
                  <a:srgbClr val="000066"/>
                </a:solidFill>
              </a:rPr>
              <a:t>Skyltad = max 10 km/h över skyltad hasighet</a:t>
            </a:r>
          </a:p>
          <a:p>
            <a:pPr>
              <a:spcBef>
                <a:spcPct val="50000"/>
              </a:spcBef>
            </a:pPr>
            <a:r>
              <a:rPr lang="sv-SE" sz="1200" i="1">
                <a:solidFill>
                  <a:srgbClr val="000066"/>
                </a:solidFill>
              </a:rPr>
              <a:t>Över = 10-30 km/h över skyltad hastighet</a:t>
            </a:r>
          </a:p>
          <a:p>
            <a:pPr>
              <a:spcBef>
                <a:spcPct val="50000"/>
              </a:spcBef>
            </a:pPr>
            <a:r>
              <a:rPr lang="sv-SE" sz="1200" i="1">
                <a:solidFill>
                  <a:srgbClr val="000066"/>
                </a:solidFill>
              </a:rPr>
              <a:t>Mycket över = mer än 30 km/h över skyltad hastighet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Hastighetsöverskridning i dödsolyckor med motorcyklar med bedömd hastighet mycket över skyltad hastighet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2004-2007 (63 olyckor)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0" y="5357813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6 av 10 mc-förare som körde mycket över skyltad hastighet körde Supersport</a:t>
            </a:r>
          </a:p>
        </p:txBody>
      </p:sp>
      <p:grpSp>
        <p:nvGrpSpPr>
          <p:cNvPr id="52228" name="Group 8"/>
          <p:cNvGrpSpPr>
            <a:grpSpLocks noChangeAspect="1"/>
          </p:cNvGrpSpPr>
          <p:nvPr/>
        </p:nvGrpSpPr>
        <p:grpSpPr bwMode="auto">
          <a:xfrm>
            <a:off x="1254125" y="1738313"/>
            <a:ext cx="6161088" cy="3476625"/>
            <a:chOff x="730" y="1503"/>
            <a:chExt cx="4135" cy="2573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730" y="1503"/>
              <a:ext cx="4135" cy="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52232" name="Group 209"/>
            <p:cNvGrpSpPr>
              <a:grpSpLocks/>
            </p:cNvGrpSpPr>
            <p:nvPr/>
          </p:nvGrpSpPr>
          <p:grpSpPr bwMode="auto">
            <a:xfrm>
              <a:off x="1061" y="1646"/>
              <a:ext cx="3736" cy="2180"/>
              <a:chOff x="1061" y="1646"/>
              <a:chExt cx="3736" cy="2180"/>
            </a:xfrm>
          </p:grpSpPr>
          <p:sp>
            <p:nvSpPr>
              <p:cNvPr id="52498" name="Rectangle 9"/>
              <p:cNvSpPr>
                <a:spLocks noChangeArrowheads="1"/>
              </p:cNvSpPr>
              <p:nvPr/>
            </p:nvSpPr>
            <p:spPr bwMode="auto">
              <a:xfrm>
                <a:off x="1061" y="1646"/>
                <a:ext cx="3736" cy="2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9" name="Line 10"/>
              <p:cNvSpPr>
                <a:spLocks noChangeShapeType="1"/>
              </p:cNvSpPr>
              <p:nvPr/>
            </p:nvSpPr>
            <p:spPr bwMode="auto">
              <a:xfrm>
                <a:off x="1061" y="3514"/>
                <a:ext cx="37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00" name="Line 11"/>
              <p:cNvSpPr>
                <a:spLocks noChangeShapeType="1"/>
              </p:cNvSpPr>
              <p:nvPr/>
            </p:nvSpPr>
            <p:spPr bwMode="auto">
              <a:xfrm>
                <a:off x="1061" y="3203"/>
                <a:ext cx="37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01" name="Line 12"/>
              <p:cNvSpPr>
                <a:spLocks noChangeShapeType="1"/>
              </p:cNvSpPr>
              <p:nvPr/>
            </p:nvSpPr>
            <p:spPr bwMode="auto">
              <a:xfrm>
                <a:off x="1061" y="2891"/>
                <a:ext cx="37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02" name="Line 13"/>
              <p:cNvSpPr>
                <a:spLocks noChangeShapeType="1"/>
              </p:cNvSpPr>
              <p:nvPr/>
            </p:nvSpPr>
            <p:spPr bwMode="auto">
              <a:xfrm>
                <a:off x="1061" y="2580"/>
                <a:ext cx="37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03" name="Line 14"/>
              <p:cNvSpPr>
                <a:spLocks noChangeShapeType="1"/>
              </p:cNvSpPr>
              <p:nvPr/>
            </p:nvSpPr>
            <p:spPr bwMode="auto">
              <a:xfrm>
                <a:off x="1061" y="2268"/>
                <a:ext cx="37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04" name="Line 15"/>
              <p:cNvSpPr>
                <a:spLocks noChangeShapeType="1"/>
              </p:cNvSpPr>
              <p:nvPr/>
            </p:nvSpPr>
            <p:spPr bwMode="auto">
              <a:xfrm>
                <a:off x="1061" y="1957"/>
                <a:ext cx="37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05" name="Line 16"/>
              <p:cNvSpPr>
                <a:spLocks noChangeShapeType="1"/>
              </p:cNvSpPr>
              <p:nvPr/>
            </p:nvSpPr>
            <p:spPr bwMode="auto">
              <a:xfrm>
                <a:off x="1061" y="1646"/>
                <a:ext cx="37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06" name="Rectangle 17"/>
              <p:cNvSpPr>
                <a:spLocks noChangeArrowheads="1"/>
              </p:cNvSpPr>
              <p:nvPr/>
            </p:nvSpPr>
            <p:spPr bwMode="auto">
              <a:xfrm>
                <a:off x="1061" y="1646"/>
                <a:ext cx="3736" cy="2180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07" name="Rectangle 18"/>
              <p:cNvSpPr>
                <a:spLocks noChangeArrowheads="1"/>
              </p:cNvSpPr>
              <p:nvPr/>
            </p:nvSpPr>
            <p:spPr bwMode="auto">
              <a:xfrm>
                <a:off x="1248" y="3430"/>
                <a:ext cx="249" cy="23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08" name="Rectangle 19"/>
              <p:cNvSpPr>
                <a:spLocks noChangeArrowheads="1"/>
              </p:cNvSpPr>
              <p:nvPr/>
            </p:nvSpPr>
            <p:spPr bwMode="auto">
              <a:xfrm>
                <a:off x="1248" y="3453"/>
                <a:ext cx="249" cy="19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09" name="Rectangle 20"/>
              <p:cNvSpPr>
                <a:spLocks noChangeArrowheads="1"/>
              </p:cNvSpPr>
              <p:nvPr/>
            </p:nvSpPr>
            <p:spPr bwMode="auto">
              <a:xfrm>
                <a:off x="1248" y="3472"/>
                <a:ext cx="249" cy="15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0" name="Rectangle 21"/>
              <p:cNvSpPr>
                <a:spLocks noChangeArrowheads="1"/>
              </p:cNvSpPr>
              <p:nvPr/>
            </p:nvSpPr>
            <p:spPr bwMode="auto">
              <a:xfrm>
                <a:off x="1248" y="3487"/>
                <a:ext cx="249" cy="12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1" name="Rectangle 22"/>
              <p:cNvSpPr>
                <a:spLocks noChangeArrowheads="1"/>
              </p:cNvSpPr>
              <p:nvPr/>
            </p:nvSpPr>
            <p:spPr bwMode="auto">
              <a:xfrm>
                <a:off x="1248" y="3499"/>
                <a:ext cx="249" cy="6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2" name="Rectangle 23"/>
              <p:cNvSpPr>
                <a:spLocks noChangeArrowheads="1"/>
              </p:cNvSpPr>
              <p:nvPr/>
            </p:nvSpPr>
            <p:spPr bwMode="auto">
              <a:xfrm>
                <a:off x="1248" y="3505"/>
                <a:ext cx="249" cy="9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3" name="Rectangle 24"/>
              <p:cNvSpPr>
                <a:spLocks noChangeArrowheads="1"/>
              </p:cNvSpPr>
              <p:nvPr/>
            </p:nvSpPr>
            <p:spPr bwMode="auto">
              <a:xfrm>
                <a:off x="1248" y="3514"/>
                <a:ext cx="249" cy="10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4" name="Rectangle 25"/>
              <p:cNvSpPr>
                <a:spLocks noChangeArrowheads="1"/>
              </p:cNvSpPr>
              <p:nvPr/>
            </p:nvSpPr>
            <p:spPr bwMode="auto">
              <a:xfrm>
                <a:off x="1248" y="3524"/>
                <a:ext cx="249" cy="7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5" name="Rectangle 26"/>
              <p:cNvSpPr>
                <a:spLocks noChangeArrowheads="1"/>
              </p:cNvSpPr>
              <p:nvPr/>
            </p:nvSpPr>
            <p:spPr bwMode="auto">
              <a:xfrm>
                <a:off x="1248" y="3531"/>
                <a:ext cx="249" cy="6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6" name="Rectangle 27"/>
              <p:cNvSpPr>
                <a:spLocks noChangeArrowheads="1"/>
              </p:cNvSpPr>
              <p:nvPr/>
            </p:nvSpPr>
            <p:spPr bwMode="auto">
              <a:xfrm>
                <a:off x="1248" y="3537"/>
                <a:ext cx="249" cy="8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7" name="Rectangle 28"/>
              <p:cNvSpPr>
                <a:spLocks noChangeArrowheads="1"/>
              </p:cNvSpPr>
              <p:nvPr/>
            </p:nvSpPr>
            <p:spPr bwMode="auto">
              <a:xfrm>
                <a:off x="1248" y="3545"/>
                <a:ext cx="249" cy="7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8" name="Rectangle 29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249" cy="6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19" name="Rectangle 30"/>
              <p:cNvSpPr>
                <a:spLocks noChangeArrowheads="1"/>
              </p:cNvSpPr>
              <p:nvPr/>
            </p:nvSpPr>
            <p:spPr bwMode="auto">
              <a:xfrm>
                <a:off x="1248" y="3558"/>
                <a:ext cx="249" cy="4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0" name="Rectangle 31"/>
              <p:cNvSpPr>
                <a:spLocks noChangeArrowheads="1"/>
              </p:cNvSpPr>
              <p:nvPr/>
            </p:nvSpPr>
            <p:spPr bwMode="auto">
              <a:xfrm>
                <a:off x="1248" y="3562"/>
                <a:ext cx="249" cy="7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1" name="Rectangle 32"/>
              <p:cNvSpPr>
                <a:spLocks noChangeArrowheads="1"/>
              </p:cNvSpPr>
              <p:nvPr/>
            </p:nvSpPr>
            <p:spPr bwMode="auto">
              <a:xfrm>
                <a:off x="1248" y="3569"/>
                <a:ext cx="249" cy="4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2" name="Rectangle 33"/>
              <p:cNvSpPr>
                <a:spLocks noChangeArrowheads="1"/>
              </p:cNvSpPr>
              <p:nvPr/>
            </p:nvSpPr>
            <p:spPr bwMode="auto">
              <a:xfrm>
                <a:off x="1248" y="3573"/>
                <a:ext cx="249" cy="7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3" name="Rectangle 34"/>
              <p:cNvSpPr>
                <a:spLocks noChangeArrowheads="1"/>
              </p:cNvSpPr>
              <p:nvPr/>
            </p:nvSpPr>
            <p:spPr bwMode="auto">
              <a:xfrm>
                <a:off x="1248" y="3580"/>
                <a:ext cx="249" cy="4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4" name="Rectangle 35"/>
              <p:cNvSpPr>
                <a:spLocks noChangeArrowheads="1"/>
              </p:cNvSpPr>
              <p:nvPr/>
            </p:nvSpPr>
            <p:spPr bwMode="auto">
              <a:xfrm>
                <a:off x="1248" y="3584"/>
                <a:ext cx="249" cy="4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5" name="Rectangle 36"/>
              <p:cNvSpPr>
                <a:spLocks noChangeArrowheads="1"/>
              </p:cNvSpPr>
              <p:nvPr/>
            </p:nvSpPr>
            <p:spPr bwMode="auto">
              <a:xfrm>
                <a:off x="1248" y="3588"/>
                <a:ext cx="249" cy="4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6" name="Rectangle 37"/>
              <p:cNvSpPr>
                <a:spLocks noChangeArrowheads="1"/>
              </p:cNvSpPr>
              <p:nvPr/>
            </p:nvSpPr>
            <p:spPr bwMode="auto">
              <a:xfrm>
                <a:off x="1248" y="3592"/>
                <a:ext cx="249" cy="5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7" name="Rectangle 38"/>
              <p:cNvSpPr>
                <a:spLocks noChangeArrowheads="1"/>
              </p:cNvSpPr>
              <p:nvPr/>
            </p:nvSpPr>
            <p:spPr bwMode="auto">
              <a:xfrm>
                <a:off x="1248" y="3597"/>
                <a:ext cx="249" cy="4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8" name="Rectangle 39"/>
              <p:cNvSpPr>
                <a:spLocks noChangeArrowheads="1"/>
              </p:cNvSpPr>
              <p:nvPr/>
            </p:nvSpPr>
            <p:spPr bwMode="auto">
              <a:xfrm>
                <a:off x="1248" y="3601"/>
                <a:ext cx="249" cy="4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29" name="Rectangle 40"/>
              <p:cNvSpPr>
                <a:spLocks noChangeArrowheads="1"/>
              </p:cNvSpPr>
              <p:nvPr/>
            </p:nvSpPr>
            <p:spPr bwMode="auto">
              <a:xfrm>
                <a:off x="1248" y="3605"/>
                <a:ext cx="249" cy="4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0" name="Rectangle 41"/>
              <p:cNvSpPr>
                <a:spLocks noChangeArrowheads="1"/>
              </p:cNvSpPr>
              <p:nvPr/>
            </p:nvSpPr>
            <p:spPr bwMode="auto">
              <a:xfrm>
                <a:off x="1248" y="3609"/>
                <a:ext cx="249" cy="4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1" name="Rectangle 42"/>
              <p:cNvSpPr>
                <a:spLocks noChangeArrowheads="1"/>
              </p:cNvSpPr>
              <p:nvPr/>
            </p:nvSpPr>
            <p:spPr bwMode="auto">
              <a:xfrm>
                <a:off x="1248" y="3613"/>
                <a:ext cx="249" cy="5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2" name="Rectangle 43"/>
              <p:cNvSpPr>
                <a:spLocks noChangeArrowheads="1"/>
              </p:cNvSpPr>
              <p:nvPr/>
            </p:nvSpPr>
            <p:spPr bwMode="auto">
              <a:xfrm>
                <a:off x="1248" y="3618"/>
                <a:ext cx="249" cy="3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3" name="Rectangle 44"/>
              <p:cNvSpPr>
                <a:spLocks noChangeArrowheads="1"/>
              </p:cNvSpPr>
              <p:nvPr/>
            </p:nvSpPr>
            <p:spPr bwMode="auto">
              <a:xfrm>
                <a:off x="1248" y="3621"/>
                <a:ext cx="249" cy="3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4" name="Rectangle 45"/>
              <p:cNvSpPr>
                <a:spLocks noChangeArrowheads="1"/>
              </p:cNvSpPr>
              <p:nvPr/>
            </p:nvSpPr>
            <p:spPr bwMode="auto">
              <a:xfrm>
                <a:off x="1248" y="3624"/>
                <a:ext cx="249" cy="5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5" name="Rectangle 46"/>
              <p:cNvSpPr>
                <a:spLocks noChangeArrowheads="1"/>
              </p:cNvSpPr>
              <p:nvPr/>
            </p:nvSpPr>
            <p:spPr bwMode="auto">
              <a:xfrm>
                <a:off x="1248" y="3629"/>
                <a:ext cx="249" cy="3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6" name="Rectangle 47"/>
              <p:cNvSpPr>
                <a:spLocks noChangeArrowheads="1"/>
              </p:cNvSpPr>
              <p:nvPr/>
            </p:nvSpPr>
            <p:spPr bwMode="auto">
              <a:xfrm>
                <a:off x="1248" y="3632"/>
                <a:ext cx="249" cy="4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7" name="Rectangle 48"/>
              <p:cNvSpPr>
                <a:spLocks noChangeArrowheads="1"/>
              </p:cNvSpPr>
              <p:nvPr/>
            </p:nvSpPr>
            <p:spPr bwMode="auto">
              <a:xfrm>
                <a:off x="1248" y="3636"/>
                <a:ext cx="249" cy="4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8" name="Rectangle 49"/>
              <p:cNvSpPr>
                <a:spLocks noChangeArrowheads="1"/>
              </p:cNvSpPr>
              <p:nvPr/>
            </p:nvSpPr>
            <p:spPr bwMode="auto">
              <a:xfrm>
                <a:off x="1248" y="3640"/>
                <a:ext cx="249" cy="3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39" name="Rectangle 50"/>
              <p:cNvSpPr>
                <a:spLocks noChangeArrowheads="1"/>
              </p:cNvSpPr>
              <p:nvPr/>
            </p:nvSpPr>
            <p:spPr bwMode="auto">
              <a:xfrm>
                <a:off x="1248" y="3643"/>
                <a:ext cx="249" cy="4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0" name="Rectangle 51"/>
              <p:cNvSpPr>
                <a:spLocks noChangeArrowheads="1"/>
              </p:cNvSpPr>
              <p:nvPr/>
            </p:nvSpPr>
            <p:spPr bwMode="auto">
              <a:xfrm>
                <a:off x="1248" y="3647"/>
                <a:ext cx="249" cy="3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1" name="Rectangle 52"/>
              <p:cNvSpPr>
                <a:spLocks noChangeArrowheads="1"/>
              </p:cNvSpPr>
              <p:nvPr/>
            </p:nvSpPr>
            <p:spPr bwMode="auto">
              <a:xfrm>
                <a:off x="1248" y="3650"/>
                <a:ext cx="249" cy="3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2" name="Rectangle 53"/>
              <p:cNvSpPr>
                <a:spLocks noChangeArrowheads="1"/>
              </p:cNvSpPr>
              <p:nvPr/>
            </p:nvSpPr>
            <p:spPr bwMode="auto">
              <a:xfrm>
                <a:off x="1248" y="3653"/>
                <a:ext cx="249" cy="5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3" name="Rectangle 54"/>
              <p:cNvSpPr>
                <a:spLocks noChangeArrowheads="1"/>
              </p:cNvSpPr>
              <p:nvPr/>
            </p:nvSpPr>
            <p:spPr bwMode="auto">
              <a:xfrm>
                <a:off x="1248" y="3658"/>
                <a:ext cx="249" cy="3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4" name="Rectangle 55"/>
              <p:cNvSpPr>
                <a:spLocks noChangeArrowheads="1"/>
              </p:cNvSpPr>
              <p:nvPr/>
            </p:nvSpPr>
            <p:spPr bwMode="auto">
              <a:xfrm>
                <a:off x="1248" y="3661"/>
                <a:ext cx="249" cy="3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5" name="Rectangle 56"/>
              <p:cNvSpPr>
                <a:spLocks noChangeArrowheads="1"/>
              </p:cNvSpPr>
              <p:nvPr/>
            </p:nvSpPr>
            <p:spPr bwMode="auto">
              <a:xfrm>
                <a:off x="1248" y="3664"/>
                <a:ext cx="249" cy="5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6" name="Rectangle 57"/>
              <p:cNvSpPr>
                <a:spLocks noChangeArrowheads="1"/>
              </p:cNvSpPr>
              <p:nvPr/>
            </p:nvSpPr>
            <p:spPr bwMode="auto">
              <a:xfrm>
                <a:off x="1248" y="3669"/>
                <a:ext cx="249" cy="3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7" name="Rectangle 58"/>
              <p:cNvSpPr>
                <a:spLocks noChangeArrowheads="1"/>
              </p:cNvSpPr>
              <p:nvPr/>
            </p:nvSpPr>
            <p:spPr bwMode="auto">
              <a:xfrm>
                <a:off x="1248" y="3672"/>
                <a:ext cx="249" cy="3"/>
              </a:xfrm>
              <a:prstGeom prst="rect">
                <a:avLst/>
              </a:prstGeom>
              <a:solidFill>
                <a:srgbClr val="6A6A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8" name="Rectangle 59"/>
              <p:cNvSpPr>
                <a:spLocks noChangeArrowheads="1"/>
              </p:cNvSpPr>
              <p:nvPr/>
            </p:nvSpPr>
            <p:spPr bwMode="auto">
              <a:xfrm>
                <a:off x="1248" y="3675"/>
                <a:ext cx="249" cy="5"/>
              </a:xfrm>
              <a:prstGeom prst="rect">
                <a:avLst/>
              </a:prstGeom>
              <a:solidFill>
                <a:srgbClr val="6969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49" name="Rectangle 60"/>
              <p:cNvSpPr>
                <a:spLocks noChangeArrowheads="1"/>
              </p:cNvSpPr>
              <p:nvPr/>
            </p:nvSpPr>
            <p:spPr bwMode="auto">
              <a:xfrm>
                <a:off x="1248" y="3680"/>
                <a:ext cx="249" cy="3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0" name="Rectangle 61"/>
              <p:cNvSpPr>
                <a:spLocks noChangeArrowheads="1"/>
              </p:cNvSpPr>
              <p:nvPr/>
            </p:nvSpPr>
            <p:spPr bwMode="auto">
              <a:xfrm>
                <a:off x="1248" y="3683"/>
                <a:ext cx="249" cy="3"/>
              </a:xfrm>
              <a:prstGeom prst="rect">
                <a:avLst/>
              </a:prstGeom>
              <a:solidFill>
                <a:srgbClr val="666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1" name="Rectangle 62"/>
              <p:cNvSpPr>
                <a:spLocks noChangeArrowheads="1"/>
              </p:cNvSpPr>
              <p:nvPr/>
            </p:nvSpPr>
            <p:spPr bwMode="auto">
              <a:xfrm>
                <a:off x="1248" y="3686"/>
                <a:ext cx="249" cy="5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2" name="Rectangle 63"/>
              <p:cNvSpPr>
                <a:spLocks noChangeArrowheads="1"/>
              </p:cNvSpPr>
              <p:nvPr/>
            </p:nvSpPr>
            <p:spPr bwMode="auto">
              <a:xfrm>
                <a:off x="1248" y="3691"/>
                <a:ext cx="249" cy="2"/>
              </a:xfrm>
              <a:prstGeom prst="rect">
                <a:avLst/>
              </a:prstGeom>
              <a:solidFill>
                <a:srgbClr val="636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3" name="Rectangle 64"/>
              <p:cNvSpPr>
                <a:spLocks noChangeArrowheads="1"/>
              </p:cNvSpPr>
              <p:nvPr/>
            </p:nvSpPr>
            <p:spPr bwMode="auto">
              <a:xfrm>
                <a:off x="1248" y="3693"/>
                <a:ext cx="249" cy="4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4" name="Rectangle 65"/>
              <p:cNvSpPr>
                <a:spLocks noChangeArrowheads="1"/>
              </p:cNvSpPr>
              <p:nvPr/>
            </p:nvSpPr>
            <p:spPr bwMode="auto">
              <a:xfrm>
                <a:off x="1248" y="3697"/>
                <a:ext cx="249" cy="5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5" name="Rectangle 66"/>
              <p:cNvSpPr>
                <a:spLocks noChangeArrowheads="1"/>
              </p:cNvSpPr>
              <p:nvPr/>
            </p:nvSpPr>
            <p:spPr bwMode="auto">
              <a:xfrm>
                <a:off x="1248" y="3702"/>
                <a:ext cx="249" cy="2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6" name="Rectangle 67"/>
              <p:cNvSpPr>
                <a:spLocks noChangeArrowheads="1"/>
              </p:cNvSpPr>
              <p:nvPr/>
            </p:nvSpPr>
            <p:spPr bwMode="auto">
              <a:xfrm>
                <a:off x="1248" y="3704"/>
                <a:ext cx="249" cy="5"/>
              </a:xfrm>
              <a:prstGeom prst="rect">
                <a:avLst/>
              </a:prstGeom>
              <a:solidFill>
                <a:srgbClr val="5F5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7" name="Rectangle 68"/>
              <p:cNvSpPr>
                <a:spLocks noChangeArrowheads="1"/>
              </p:cNvSpPr>
              <p:nvPr/>
            </p:nvSpPr>
            <p:spPr bwMode="auto">
              <a:xfrm>
                <a:off x="1248" y="3709"/>
                <a:ext cx="249" cy="3"/>
              </a:xfrm>
              <a:prstGeom prst="rect">
                <a:avLst/>
              </a:prstGeom>
              <a:solidFill>
                <a:srgbClr val="5E5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8" name="Rectangle 69"/>
              <p:cNvSpPr>
                <a:spLocks noChangeArrowheads="1"/>
              </p:cNvSpPr>
              <p:nvPr/>
            </p:nvSpPr>
            <p:spPr bwMode="auto">
              <a:xfrm>
                <a:off x="1248" y="3712"/>
                <a:ext cx="249" cy="5"/>
              </a:xfrm>
              <a:prstGeom prst="rect">
                <a:avLst/>
              </a:prstGeom>
              <a:solidFill>
                <a:srgbClr val="5D5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59" name="Rectangle 70"/>
              <p:cNvSpPr>
                <a:spLocks noChangeArrowheads="1"/>
              </p:cNvSpPr>
              <p:nvPr/>
            </p:nvSpPr>
            <p:spPr bwMode="auto">
              <a:xfrm>
                <a:off x="1248" y="3717"/>
                <a:ext cx="249" cy="3"/>
              </a:xfrm>
              <a:prstGeom prst="rect">
                <a:avLst/>
              </a:prstGeom>
              <a:solidFill>
                <a:srgbClr val="5B5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0" name="Rectangle 71"/>
              <p:cNvSpPr>
                <a:spLocks noChangeArrowheads="1"/>
              </p:cNvSpPr>
              <p:nvPr/>
            </p:nvSpPr>
            <p:spPr bwMode="auto">
              <a:xfrm>
                <a:off x="1248" y="3720"/>
                <a:ext cx="249" cy="5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1" name="Rectangle 72"/>
              <p:cNvSpPr>
                <a:spLocks noChangeArrowheads="1"/>
              </p:cNvSpPr>
              <p:nvPr/>
            </p:nvSpPr>
            <p:spPr bwMode="auto">
              <a:xfrm>
                <a:off x="1248" y="3725"/>
                <a:ext cx="249" cy="4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2" name="Rectangle 73"/>
              <p:cNvSpPr>
                <a:spLocks noChangeArrowheads="1"/>
              </p:cNvSpPr>
              <p:nvPr/>
            </p:nvSpPr>
            <p:spPr bwMode="auto">
              <a:xfrm>
                <a:off x="1248" y="3729"/>
                <a:ext cx="249" cy="5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3" name="Rectangle 74"/>
              <p:cNvSpPr>
                <a:spLocks noChangeArrowheads="1"/>
              </p:cNvSpPr>
              <p:nvPr/>
            </p:nvSpPr>
            <p:spPr bwMode="auto">
              <a:xfrm>
                <a:off x="1248" y="3734"/>
                <a:ext cx="249" cy="4"/>
              </a:xfrm>
              <a:prstGeom prst="rect">
                <a:avLst/>
              </a:prstGeom>
              <a:solidFill>
                <a:srgbClr val="575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4" name="Rectangle 75"/>
              <p:cNvSpPr>
                <a:spLocks noChangeArrowheads="1"/>
              </p:cNvSpPr>
              <p:nvPr/>
            </p:nvSpPr>
            <p:spPr bwMode="auto">
              <a:xfrm>
                <a:off x="1248" y="3738"/>
                <a:ext cx="249" cy="5"/>
              </a:xfrm>
              <a:prstGeom prst="rect">
                <a:avLst/>
              </a:prstGeom>
              <a:solidFill>
                <a:srgbClr val="555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5" name="Rectangle 76"/>
              <p:cNvSpPr>
                <a:spLocks noChangeArrowheads="1"/>
              </p:cNvSpPr>
              <p:nvPr/>
            </p:nvSpPr>
            <p:spPr bwMode="auto">
              <a:xfrm>
                <a:off x="1248" y="3743"/>
                <a:ext cx="249" cy="5"/>
              </a:xfrm>
              <a:prstGeom prst="rect">
                <a:avLst/>
              </a:prstGeom>
              <a:solidFill>
                <a:srgbClr val="545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6" name="Rectangle 77"/>
              <p:cNvSpPr>
                <a:spLocks noChangeArrowheads="1"/>
              </p:cNvSpPr>
              <p:nvPr/>
            </p:nvSpPr>
            <p:spPr bwMode="auto">
              <a:xfrm>
                <a:off x="1248" y="3748"/>
                <a:ext cx="249" cy="4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7" name="Rectangle 78"/>
              <p:cNvSpPr>
                <a:spLocks noChangeArrowheads="1"/>
              </p:cNvSpPr>
              <p:nvPr/>
            </p:nvSpPr>
            <p:spPr bwMode="auto">
              <a:xfrm>
                <a:off x="1248" y="3752"/>
                <a:ext cx="249" cy="6"/>
              </a:xfrm>
              <a:prstGeom prst="rect">
                <a:avLst/>
              </a:prstGeom>
              <a:solidFill>
                <a:srgbClr val="525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8" name="Rectangle 79"/>
              <p:cNvSpPr>
                <a:spLocks noChangeArrowheads="1"/>
              </p:cNvSpPr>
              <p:nvPr/>
            </p:nvSpPr>
            <p:spPr bwMode="auto">
              <a:xfrm>
                <a:off x="1248" y="3758"/>
                <a:ext cx="249" cy="5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69" name="Rectangle 80"/>
              <p:cNvSpPr>
                <a:spLocks noChangeArrowheads="1"/>
              </p:cNvSpPr>
              <p:nvPr/>
            </p:nvSpPr>
            <p:spPr bwMode="auto">
              <a:xfrm>
                <a:off x="1248" y="3763"/>
                <a:ext cx="249" cy="6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0" name="Rectangle 81"/>
              <p:cNvSpPr>
                <a:spLocks noChangeArrowheads="1"/>
              </p:cNvSpPr>
              <p:nvPr/>
            </p:nvSpPr>
            <p:spPr bwMode="auto">
              <a:xfrm>
                <a:off x="1248" y="3769"/>
                <a:ext cx="249" cy="6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1" name="Rectangle 82"/>
              <p:cNvSpPr>
                <a:spLocks noChangeArrowheads="1"/>
              </p:cNvSpPr>
              <p:nvPr/>
            </p:nvSpPr>
            <p:spPr bwMode="auto">
              <a:xfrm>
                <a:off x="1248" y="3775"/>
                <a:ext cx="249" cy="8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2" name="Rectangle 83"/>
              <p:cNvSpPr>
                <a:spLocks noChangeArrowheads="1"/>
              </p:cNvSpPr>
              <p:nvPr/>
            </p:nvSpPr>
            <p:spPr bwMode="auto">
              <a:xfrm>
                <a:off x="1248" y="3783"/>
                <a:ext cx="249" cy="8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3" name="Rectangle 84"/>
              <p:cNvSpPr>
                <a:spLocks noChangeArrowheads="1"/>
              </p:cNvSpPr>
              <p:nvPr/>
            </p:nvSpPr>
            <p:spPr bwMode="auto">
              <a:xfrm>
                <a:off x="1248" y="3791"/>
                <a:ext cx="249" cy="9"/>
              </a:xfrm>
              <a:prstGeom prst="rect">
                <a:avLst/>
              </a:prstGeom>
              <a:solidFill>
                <a:srgbClr val="4B4B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4" name="Rectangle 85"/>
              <p:cNvSpPr>
                <a:spLocks noChangeArrowheads="1"/>
              </p:cNvSpPr>
              <p:nvPr/>
            </p:nvSpPr>
            <p:spPr bwMode="auto">
              <a:xfrm>
                <a:off x="1248" y="3800"/>
                <a:ext cx="249" cy="9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5" name="Rectangle 86"/>
              <p:cNvSpPr>
                <a:spLocks noChangeArrowheads="1"/>
              </p:cNvSpPr>
              <p:nvPr/>
            </p:nvSpPr>
            <p:spPr bwMode="auto">
              <a:xfrm>
                <a:off x="1248" y="3809"/>
                <a:ext cx="249" cy="13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6" name="Rectangle 87"/>
              <p:cNvSpPr>
                <a:spLocks noChangeArrowheads="1"/>
              </p:cNvSpPr>
              <p:nvPr/>
            </p:nvSpPr>
            <p:spPr bwMode="auto">
              <a:xfrm>
                <a:off x="1248" y="3822"/>
                <a:ext cx="249" cy="4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7" name="Rectangle 88"/>
              <p:cNvSpPr>
                <a:spLocks noChangeArrowheads="1"/>
              </p:cNvSpPr>
              <p:nvPr/>
            </p:nvSpPr>
            <p:spPr bwMode="auto">
              <a:xfrm>
                <a:off x="1248" y="3430"/>
                <a:ext cx="249" cy="3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 w="8001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8" name="Rectangle 89"/>
              <p:cNvSpPr>
                <a:spLocks noChangeArrowheads="1"/>
              </p:cNvSpPr>
              <p:nvPr/>
            </p:nvSpPr>
            <p:spPr bwMode="auto">
              <a:xfrm>
                <a:off x="1870" y="3777"/>
                <a:ext cx="249" cy="1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79" name="Rectangle 90"/>
              <p:cNvSpPr>
                <a:spLocks noChangeArrowheads="1"/>
              </p:cNvSpPr>
              <p:nvPr/>
            </p:nvSpPr>
            <p:spPr bwMode="auto">
              <a:xfrm>
                <a:off x="1870" y="3778"/>
                <a:ext cx="249" cy="1"/>
              </a:xfrm>
              <a:prstGeom prst="rect">
                <a:avLst/>
              </a:prstGeom>
              <a:solidFill>
                <a:srgbClr val="9898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0" name="Rectangle 91"/>
              <p:cNvSpPr>
                <a:spLocks noChangeArrowheads="1"/>
              </p:cNvSpPr>
              <p:nvPr/>
            </p:nvSpPr>
            <p:spPr bwMode="auto">
              <a:xfrm>
                <a:off x="1870" y="3779"/>
                <a:ext cx="249" cy="2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1" name="Rectangle 92"/>
              <p:cNvSpPr>
                <a:spLocks noChangeArrowheads="1"/>
              </p:cNvSpPr>
              <p:nvPr/>
            </p:nvSpPr>
            <p:spPr bwMode="auto">
              <a:xfrm>
                <a:off x="1870" y="3781"/>
                <a:ext cx="249" cy="1"/>
              </a:xfrm>
              <a:prstGeom prst="rect">
                <a:avLst/>
              </a:prstGeom>
              <a:solidFill>
                <a:srgbClr val="979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2" name="Rectangle 93"/>
              <p:cNvSpPr>
                <a:spLocks noChangeArrowheads="1"/>
              </p:cNvSpPr>
              <p:nvPr/>
            </p:nvSpPr>
            <p:spPr bwMode="auto">
              <a:xfrm>
                <a:off x="1870" y="3781"/>
                <a:ext cx="249" cy="1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3" name="Rectangle 94"/>
              <p:cNvSpPr>
                <a:spLocks noChangeArrowheads="1"/>
              </p:cNvSpPr>
              <p:nvPr/>
            </p:nvSpPr>
            <p:spPr bwMode="auto">
              <a:xfrm>
                <a:off x="1870" y="3782"/>
                <a:ext cx="249" cy="1"/>
              </a:xfrm>
              <a:prstGeom prst="rect">
                <a:avLst/>
              </a:prstGeom>
              <a:solidFill>
                <a:srgbClr val="9696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4" name="Rectangle 95"/>
              <p:cNvSpPr>
                <a:spLocks noChangeArrowheads="1"/>
              </p:cNvSpPr>
              <p:nvPr/>
            </p:nvSpPr>
            <p:spPr bwMode="auto">
              <a:xfrm>
                <a:off x="1870" y="3783"/>
                <a:ext cx="249" cy="1"/>
              </a:xfrm>
              <a:prstGeom prst="rect">
                <a:avLst/>
              </a:prstGeom>
              <a:solidFill>
                <a:srgbClr val="9696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5" name="Rectangle 96"/>
              <p:cNvSpPr>
                <a:spLocks noChangeArrowheads="1"/>
              </p:cNvSpPr>
              <p:nvPr/>
            </p:nvSpPr>
            <p:spPr bwMode="auto">
              <a:xfrm>
                <a:off x="1870" y="3784"/>
                <a:ext cx="249" cy="1"/>
              </a:xfrm>
              <a:prstGeom prst="rect">
                <a:avLst/>
              </a:prstGeom>
              <a:solidFill>
                <a:srgbClr val="9595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6" name="Rectangle 97"/>
              <p:cNvSpPr>
                <a:spLocks noChangeArrowheads="1"/>
              </p:cNvSpPr>
              <p:nvPr/>
            </p:nvSpPr>
            <p:spPr bwMode="auto">
              <a:xfrm>
                <a:off x="1870" y="3785"/>
                <a:ext cx="249" cy="1"/>
              </a:xfrm>
              <a:prstGeom prst="rect">
                <a:avLst/>
              </a:prstGeom>
              <a:solidFill>
                <a:srgbClr val="9595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7" name="Rectangle 98"/>
              <p:cNvSpPr>
                <a:spLocks noChangeArrowheads="1"/>
              </p:cNvSpPr>
              <p:nvPr/>
            </p:nvSpPr>
            <p:spPr bwMode="auto">
              <a:xfrm>
                <a:off x="1870" y="3785"/>
                <a:ext cx="249" cy="1"/>
              </a:xfrm>
              <a:prstGeom prst="rect">
                <a:avLst/>
              </a:prstGeom>
              <a:solidFill>
                <a:srgbClr val="9494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8" name="Rectangle 99"/>
              <p:cNvSpPr>
                <a:spLocks noChangeArrowheads="1"/>
              </p:cNvSpPr>
              <p:nvPr/>
            </p:nvSpPr>
            <p:spPr bwMode="auto">
              <a:xfrm>
                <a:off x="1870" y="3786"/>
                <a:ext cx="249" cy="1"/>
              </a:xfrm>
              <a:prstGeom prst="rect">
                <a:avLst/>
              </a:prstGeom>
              <a:solidFill>
                <a:srgbClr val="9393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89" name="Rectangle 100"/>
              <p:cNvSpPr>
                <a:spLocks noChangeArrowheads="1"/>
              </p:cNvSpPr>
              <p:nvPr/>
            </p:nvSpPr>
            <p:spPr bwMode="auto">
              <a:xfrm>
                <a:off x="1870" y="3787"/>
                <a:ext cx="249" cy="1"/>
              </a:xfrm>
              <a:prstGeom prst="rect">
                <a:avLst/>
              </a:prstGeom>
              <a:solidFill>
                <a:srgbClr val="9292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0" name="Rectangle 101"/>
              <p:cNvSpPr>
                <a:spLocks noChangeArrowheads="1"/>
              </p:cNvSpPr>
              <p:nvPr/>
            </p:nvSpPr>
            <p:spPr bwMode="auto">
              <a:xfrm>
                <a:off x="1870" y="3788"/>
                <a:ext cx="249" cy="1"/>
              </a:xfrm>
              <a:prstGeom prst="rect">
                <a:avLst/>
              </a:prstGeom>
              <a:solidFill>
                <a:srgbClr val="929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1" name="Rectangle 102"/>
              <p:cNvSpPr>
                <a:spLocks noChangeArrowheads="1"/>
              </p:cNvSpPr>
              <p:nvPr/>
            </p:nvSpPr>
            <p:spPr bwMode="auto">
              <a:xfrm>
                <a:off x="1870" y="3788"/>
                <a:ext cx="249" cy="1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2" name="Rectangle 103"/>
              <p:cNvSpPr>
                <a:spLocks noChangeArrowheads="1"/>
              </p:cNvSpPr>
              <p:nvPr/>
            </p:nvSpPr>
            <p:spPr bwMode="auto">
              <a:xfrm>
                <a:off x="1870" y="3789"/>
                <a:ext cx="249" cy="1"/>
              </a:xfrm>
              <a:prstGeom prst="rect">
                <a:avLst/>
              </a:prstGeom>
              <a:solidFill>
                <a:srgbClr val="9191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3" name="Rectangle 104"/>
              <p:cNvSpPr>
                <a:spLocks noChangeArrowheads="1"/>
              </p:cNvSpPr>
              <p:nvPr/>
            </p:nvSpPr>
            <p:spPr bwMode="auto">
              <a:xfrm>
                <a:off x="1870" y="3790"/>
                <a:ext cx="249" cy="1"/>
              </a:xfrm>
              <a:prstGeom prst="rect">
                <a:avLst/>
              </a:prstGeom>
              <a:solidFill>
                <a:srgbClr val="9090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4" name="Rectangle 105"/>
              <p:cNvSpPr>
                <a:spLocks noChangeArrowheads="1"/>
              </p:cNvSpPr>
              <p:nvPr/>
            </p:nvSpPr>
            <p:spPr bwMode="auto">
              <a:xfrm>
                <a:off x="1870" y="3790"/>
                <a:ext cx="249" cy="1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5" name="Rectangle 106"/>
              <p:cNvSpPr>
                <a:spLocks noChangeArrowheads="1"/>
              </p:cNvSpPr>
              <p:nvPr/>
            </p:nvSpPr>
            <p:spPr bwMode="auto">
              <a:xfrm>
                <a:off x="1870" y="3791"/>
                <a:ext cx="249" cy="1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6" name="Rectangle 107"/>
              <p:cNvSpPr>
                <a:spLocks noChangeArrowheads="1"/>
              </p:cNvSpPr>
              <p:nvPr/>
            </p:nvSpPr>
            <p:spPr bwMode="auto">
              <a:xfrm>
                <a:off x="1870" y="3792"/>
                <a:ext cx="249" cy="1"/>
              </a:xfrm>
              <a:prstGeom prst="rect">
                <a:avLst/>
              </a:prstGeom>
              <a:solidFill>
                <a:srgbClr val="8C8C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7" name="Rectangle 108"/>
              <p:cNvSpPr>
                <a:spLocks noChangeArrowheads="1"/>
              </p:cNvSpPr>
              <p:nvPr/>
            </p:nvSpPr>
            <p:spPr bwMode="auto">
              <a:xfrm>
                <a:off x="1870" y="3792"/>
                <a:ext cx="249" cy="1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8" name="Rectangle 109"/>
              <p:cNvSpPr>
                <a:spLocks noChangeArrowheads="1"/>
              </p:cNvSpPr>
              <p:nvPr/>
            </p:nvSpPr>
            <p:spPr bwMode="auto">
              <a:xfrm>
                <a:off x="1870" y="3793"/>
                <a:ext cx="249" cy="1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599" name="Rectangle 110"/>
              <p:cNvSpPr>
                <a:spLocks noChangeArrowheads="1"/>
              </p:cNvSpPr>
              <p:nvPr/>
            </p:nvSpPr>
            <p:spPr bwMode="auto">
              <a:xfrm>
                <a:off x="1870" y="3794"/>
                <a:ext cx="249" cy="1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0" name="Rectangle 111"/>
              <p:cNvSpPr>
                <a:spLocks noChangeArrowheads="1"/>
              </p:cNvSpPr>
              <p:nvPr/>
            </p:nvSpPr>
            <p:spPr bwMode="auto">
              <a:xfrm>
                <a:off x="1870" y="3794"/>
                <a:ext cx="249" cy="1"/>
              </a:xfrm>
              <a:prstGeom prst="rect">
                <a:avLst/>
              </a:prstGeom>
              <a:solidFill>
                <a:srgbClr val="8787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1" name="Rectangle 112"/>
              <p:cNvSpPr>
                <a:spLocks noChangeArrowheads="1"/>
              </p:cNvSpPr>
              <p:nvPr/>
            </p:nvSpPr>
            <p:spPr bwMode="auto">
              <a:xfrm>
                <a:off x="1870" y="3795"/>
                <a:ext cx="249" cy="1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2" name="Rectangle 113"/>
              <p:cNvSpPr>
                <a:spLocks noChangeArrowheads="1"/>
              </p:cNvSpPr>
              <p:nvPr/>
            </p:nvSpPr>
            <p:spPr bwMode="auto">
              <a:xfrm>
                <a:off x="1870" y="3796"/>
                <a:ext cx="249" cy="1"/>
              </a:xfrm>
              <a:prstGeom prst="rect">
                <a:avLst/>
              </a:prstGeom>
              <a:solidFill>
                <a:srgbClr val="8484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3" name="Rectangle 114"/>
              <p:cNvSpPr>
                <a:spLocks noChangeArrowheads="1"/>
              </p:cNvSpPr>
              <p:nvPr/>
            </p:nvSpPr>
            <p:spPr bwMode="auto">
              <a:xfrm>
                <a:off x="1870" y="3796"/>
                <a:ext cx="249" cy="1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4" name="Rectangle 115"/>
              <p:cNvSpPr>
                <a:spLocks noChangeArrowheads="1"/>
              </p:cNvSpPr>
              <p:nvPr/>
            </p:nvSpPr>
            <p:spPr bwMode="auto">
              <a:xfrm>
                <a:off x="1870" y="3797"/>
                <a:ext cx="249" cy="1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5" name="Rectangle 116"/>
              <p:cNvSpPr>
                <a:spLocks noChangeArrowheads="1"/>
              </p:cNvSpPr>
              <p:nvPr/>
            </p:nvSpPr>
            <p:spPr bwMode="auto">
              <a:xfrm>
                <a:off x="1870" y="3798"/>
                <a:ext cx="249" cy="1"/>
              </a:xfrm>
              <a:prstGeom prst="rect">
                <a:avLst/>
              </a:prstGeom>
              <a:solidFill>
                <a:srgbClr val="8080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6" name="Rectangle 117"/>
              <p:cNvSpPr>
                <a:spLocks noChangeArrowheads="1"/>
              </p:cNvSpPr>
              <p:nvPr/>
            </p:nvSpPr>
            <p:spPr bwMode="auto">
              <a:xfrm>
                <a:off x="1870" y="3798"/>
                <a:ext cx="249" cy="1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7" name="Rectangle 118"/>
              <p:cNvSpPr>
                <a:spLocks noChangeArrowheads="1"/>
              </p:cNvSpPr>
              <p:nvPr/>
            </p:nvSpPr>
            <p:spPr bwMode="auto">
              <a:xfrm>
                <a:off x="1870" y="3799"/>
                <a:ext cx="249" cy="1"/>
              </a:xfrm>
              <a:prstGeom prst="rect">
                <a:avLst/>
              </a:prstGeom>
              <a:solidFill>
                <a:srgbClr val="7C7C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8" name="Rectangle 119"/>
              <p:cNvSpPr>
                <a:spLocks noChangeArrowheads="1"/>
              </p:cNvSpPr>
              <p:nvPr/>
            </p:nvSpPr>
            <p:spPr bwMode="auto">
              <a:xfrm>
                <a:off x="1870" y="3800"/>
                <a:ext cx="249" cy="1"/>
              </a:xfrm>
              <a:prstGeom prst="rect">
                <a:avLst/>
              </a:prstGeom>
              <a:solidFill>
                <a:srgbClr val="7B7B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09" name="Rectangle 120"/>
              <p:cNvSpPr>
                <a:spLocks noChangeArrowheads="1"/>
              </p:cNvSpPr>
              <p:nvPr/>
            </p:nvSpPr>
            <p:spPr bwMode="auto">
              <a:xfrm>
                <a:off x="1870" y="3800"/>
                <a:ext cx="249" cy="1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0" name="Rectangle 121"/>
              <p:cNvSpPr>
                <a:spLocks noChangeArrowheads="1"/>
              </p:cNvSpPr>
              <p:nvPr/>
            </p:nvSpPr>
            <p:spPr bwMode="auto">
              <a:xfrm>
                <a:off x="1870" y="3801"/>
                <a:ext cx="249" cy="1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1" name="Rectangle 122"/>
              <p:cNvSpPr>
                <a:spLocks noChangeArrowheads="1"/>
              </p:cNvSpPr>
              <p:nvPr/>
            </p:nvSpPr>
            <p:spPr bwMode="auto">
              <a:xfrm>
                <a:off x="1870" y="3802"/>
                <a:ext cx="249" cy="1"/>
              </a:xfrm>
              <a:prstGeom prst="rect">
                <a:avLst/>
              </a:prstGeom>
              <a:solidFill>
                <a:srgbClr val="7676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2" name="Rectangle 123"/>
              <p:cNvSpPr>
                <a:spLocks noChangeArrowheads="1"/>
              </p:cNvSpPr>
              <p:nvPr/>
            </p:nvSpPr>
            <p:spPr bwMode="auto">
              <a:xfrm>
                <a:off x="1870" y="3803"/>
                <a:ext cx="249" cy="1"/>
              </a:xfrm>
              <a:prstGeom prst="rect">
                <a:avLst/>
              </a:prstGeom>
              <a:solidFill>
                <a:srgbClr val="7575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3" name="Rectangle 124"/>
              <p:cNvSpPr>
                <a:spLocks noChangeArrowheads="1"/>
              </p:cNvSpPr>
              <p:nvPr/>
            </p:nvSpPr>
            <p:spPr bwMode="auto">
              <a:xfrm>
                <a:off x="1870" y="3803"/>
                <a:ext cx="249" cy="1"/>
              </a:xfrm>
              <a:prstGeom prst="rect">
                <a:avLst/>
              </a:prstGeom>
              <a:solidFill>
                <a:srgbClr val="7373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4" name="Rectangle 125"/>
              <p:cNvSpPr>
                <a:spLocks noChangeArrowheads="1"/>
              </p:cNvSpPr>
              <p:nvPr/>
            </p:nvSpPr>
            <p:spPr bwMode="auto">
              <a:xfrm>
                <a:off x="1870" y="3804"/>
                <a:ext cx="249" cy="1"/>
              </a:xfrm>
              <a:prstGeom prst="rect">
                <a:avLst/>
              </a:prstGeom>
              <a:solidFill>
                <a:srgbClr val="7070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5" name="Rectangle 126"/>
              <p:cNvSpPr>
                <a:spLocks noChangeArrowheads="1"/>
              </p:cNvSpPr>
              <p:nvPr/>
            </p:nvSpPr>
            <p:spPr bwMode="auto">
              <a:xfrm>
                <a:off x="1870" y="3805"/>
                <a:ext cx="249" cy="1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6" name="Rectangle 127"/>
              <p:cNvSpPr>
                <a:spLocks noChangeArrowheads="1"/>
              </p:cNvSpPr>
              <p:nvPr/>
            </p:nvSpPr>
            <p:spPr bwMode="auto">
              <a:xfrm>
                <a:off x="1870" y="3805"/>
                <a:ext cx="249" cy="1"/>
              </a:xfrm>
              <a:prstGeom prst="rect">
                <a:avLst/>
              </a:prstGeom>
              <a:solidFill>
                <a:srgbClr val="6C6C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7" name="Rectangle 128"/>
              <p:cNvSpPr>
                <a:spLocks noChangeArrowheads="1"/>
              </p:cNvSpPr>
              <p:nvPr/>
            </p:nvSpPr>
            <p:spPr bwMode="auto">
              <a:xfrm>
                <a:off x="1870" y="3806"/>
                <a:ext cx="249" cy="1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8" name="Rectangle 129"/>
              <p:cNvSpPr>
                <a:spLocks noChangeArrowheads="1"/>
              </p:cNvSpPr>
              <p:nvPr/>
            </p:nvSpPr>
            <p:spPr bwMode="auto">
              <a:xfrm>
                <a:off x="1870" y="3807"/>
                <a:ext cx="249" cy="1"/>
              </a:xfrm>
              <a:prstGeom prst="rect">
                <a:avLst/>
              </a:prstGeom>
              <a:solidFill>
                <a:srgbClr val="6969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19" name="Rectangle 130"/>
              <p:cNvSpPr>
                <a:spLocks noChangeArrowheads="1"/>
              </p:cNvSpPr>
              <p:nvPr/>
            </p:nvSpPr>
            <p:spPr bwMode="auto">
              <a:xfrm>
                <a:off x="1870" y="3807"/>
                <a:ext cx="249" cy="1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0" name="Rectangle 131"/>
              <p:cNvSpPr>
                <a:spLocks noChangeArrowheads="1"/>
              </p:cNvSpPr>
              <p:nvPr/>
            </p:nvSpPr>
            <p:spPr bwMode="auto">
              <a:xfrm>
                <a:off x="1870" y="3808"/>
                <a:ext cx="249" cy="1"/>
              </a:xfrm>
              <a:prstGeom prst="rect">
                <a:avLst/>
              </a:prstGeom>
              <a:solidFill>
                <a:srgbClr val="6565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1" name="Rectangle 132"/>
              <p:cNvSpPr>
                <a:spLocks noChangeArrowheads="1"/>
              </p:cNvSpPr>
              <p:nvPr/>
            </p:nvSpPr>
            <p:spPr bwMode="auto">
              <a:xfrm>
                <a:off x="1870" y="3809"/>
                <a:ext cx="249" cy="1"/>
              </a:xfrm>
              <a:prstGeom prst="rect">
                <a:avLst/>
              </a:prstGeom>
              <a:solidFill>
                <a:srgbClr val="6464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2" name="Rectangle 133"/>
              <p:cNvSpPr>
                <a:spLocks noChangeArrowheads="1"/>
              </p:cNvSpPr>
              <p:nvPr/>
            </p:nvSpPr>
            <p:spPr bwMode="auto">
              <a:xfrm>
                <a:off x="1870" y="3809"/>
                <a:ext cx="249" cy="1"/>
              </a:xfrm>
              <a:prstGeom prst="rect">
                <a:avLst/>
              </a:prstGeom>
              <a:solidFill>
                <a:srgbClr val="6262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3" name="Rectangle 134"/>
              <p:cNvSpPr>
                <a:spLocks noChangeArrowheads="1"/>
              </p:cNvSpPr>
              <p:nvPr/>
            </p:nvSpPr>
            <p:spPr bwMode="auto">
              <a:xfrm>
                <a:off x="1870" y="3810"/>
                <a:ext cx="249" cy="1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4" name="Rectangle 135"/>
              <p:cNvSpPr>
                <a:spLocks noChangeArrowheads="1"/>
              </p:cNvSpPr>
              <p:nvPr/>
            </p:nvSpPr>
            <p:spPr bwMode="auto">
              <a:xfrm>
                <a:off x="1870" y="3811"/>
                <a:ext cx="249" cy="1"/>
              </a:xfrm>
              <a:prstGeom prst="rect">
                <a:avLst/>
              </a:prstGeom>
              <a:solidFill>
                <a:srgbClr val="5E5E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5" name="Rectangle 136"/>
              <p:cNvSpPr>
                <a:spLocks noChangeArrowheads="1"/>
              </p:cNvSpPr>
              <p:nvPr/>
            </p:nvSpPr>
            <p:spPr bwMode="auto">
              <a:xfrm>
                <a:off x="1870" y="3811"/>
                <a:ext cx="249" cy="1"/>
              </a:xfrm>
              <a:prstGeom prst="rect">
                <a:avLst/>
              </a:prstGeom>
              <a:solidFill>
                <a:srgbClr val="5C5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6" name="Rectangle 137"/>
              <p:cNvSpPr>
                <a:spLocks noChangeArrowheads="1"/>
              </p:cNvSpPr>
              <p:nvPr/>
            </p:nvSpPr>
            <p:spPr bwMode="auto">
              <a:xfrm>
                <a:off x="1870" y="3812"/>
                <a:ext cx="249" cy="1"/>
              </a:xfrm>
              <a:prstGeom prst="rect">
                <a:avLst/>
              </a:prstGeom>
              <a:solidFill>
                <a:srgbClr val="5B5B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7" name="Rectangle 138"/>
              <p:cNvSpPr>
                <a:spLocks noChangeArrowheads="1"/>
              </p:cNvSpPr>
              <p:nvPr/>
            </p:nvSpPr>
            <p:spPr bwMode="auto">
              <a:xfrm>
                <a:off x="1870" y="3813"/>
                <a:ext cx="249" cy="1"/>
              </a:xfrm>
              <a:prstGeom prst="rect">
                <a:avLst/>
              </a:prstGeom>
              <a:solidFill>
                <a:srgbClr val="5959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8" name="Rectangle 139"/>
              <p:cNvSpPr>
                <a:spLocks noChangeArrowheads="1"/>
              </p:cNvSpPr>
              <p:nvPr/>
            </p:nvSpPr>
            <p:spPr bwMode="auto">
              <a:xfrm>
                <a:off x="1870" y="3813"/>
                <a:ext cx="249" cy="1"/>
              </a:xfrm>
              <a:prstGeom prst="rect">
                <a:avLst/>
              </a:prstGeom>
              <a:solidFill>
                <a:srgbClr val="5858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29" name="Rectangle 140"/>
              <p:cNvSpPr>
                <a:spLocks noChangeArrowheads="1"/>
              </p:cNvSpPr>
              <p:nvPr/>
            </p:nvSpPr>
            <p:spPr bwMode="auto">
              <a:xfrm>
                <a:off x="1870" y="3814"/>
                <a:ext cx="249" cy="1"/>
              </a:xfrm>
              <a:prstGeom prst="rect">
                <a:avLst/>
              </a:prstGeom>
              <a:solidFill>
                <a:srgbClr val="5656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0" name="Rectangle 141"/>
              <p:cNvSpPr>
                <a:spLocks noChangeArrowheads="1"/>
              </p:cNvSpPr>
              <p:nvPr/>
            </p:nvSpPr>
            <p:spPr bwMode="auto">
              <a:xfrm>
                <a:off x="1870" y="3815"/>
                <a:ext cx="249" cy="1"/>
              </a:xfrm>
              <a:prstGeom prst="rect">
                <a:avLst/>
              </a:prstGeom>
              <a:solidFill>
                <a:srgbClr val="555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1" name="Rectangle 142"/>
              <p:cNvSpPr>
                <a:spLocks noChangeArrowheads="1"/>
              </p:cNvSpPr>
              <p:nvPr/>
            </p:nvSpPr>
            <p:spPr bwMode="auto">
              <a:xfrm>
                <a:off x="1870" y="3815"/>
                <a:ext cx="249" cy="1"/>
              </a:xfrm>
              <a:prstGeom prst="rect">
                <a:avLst/>
              </a:prstGeom>
              <a:solidFill>
                <a:srgbClr val="5454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2" name="Rectangle 143"/>
              <p:cNvSpPr>
                <a:spLocks noChangeArrowheads="1"/>
              </p:cNvSpPr>
              <p:nvPr/>
            </p:nvSpPr>
            <p:spPr bwMode="auto">
              <a:xfrm>
                <a:off x="1870" y="3816"/>
                <a:ext cx="249" cy="1"/>
              </a:xfrm>
              <a:prstGeom prst="rect">
                <a:avLst/>
              </a:prstGeom>
              <a:solidFill>
                <a:srgbClr val="5252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3" name="Rectangle 144"/>
              <p:cNvSpPr>
                <a:spLocks noChangeArrowheads="1"/>
              </p:cNvSpPr>
              <p:nvPr/>
            </p:nvSpPr>
            <p:spPr bwMode="auto">
              <a:xfrm>
                <a:off x="1870" y="3817"/>
                <a:ext cx="249" cy="1"/>
              </a:xfrm>
              <a:prstGeom prst="rect">
                <a:avLst/>
              </a:prstGeom>
              <a:solidFill>
                <a:srgbClr val="515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4" name="Rectangle 145"/>
              <p:cNvSpPr>
                <a:spLocks noChangeArrowheads="1"/>
              </p:cNvSpPr>
              <p:nvPr/>
            </p:nvSpPr>
            <p:spPr bwMode="auto">
              <a:xfrm>
                <a:off x="1870" y="3818"/>
                <a:ext cx="249" cy="1"/>
              </a:xfrm>
              <a:prstGeom prst="rect">
                <a:avLst/>
              </a:prstGeom>
              <a:solidFill>
                <a:srgbClr val="505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5" name="Rectangle 146"/>
              <p:cNvSpPr>
                <a:spLocks noChangeArrowheads="1"/>
              </p:cNvSpPr>
              <p:nvPr/>
            </p:nvSpPr>
            <p:spPr bwMode="auto">
              <a:xfrm>
                <a:off x="1870" y="3818"/>
                <a:ext cx="249" cy="1"/>
              </a:xfrm>
              <a:prstGeom prst="rect">
                <a:avLst/>
              </a:prstGeom>
              <a:solidFill>
                <a:srgbClr val="4F4F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6" name="Rectangle 147"/>
              <p:cNvSpPr>
                <a:spLocks noChangeArrowheads="1"/>
              </p:cNvSpPr>
              <p:nvPr/>
            </p:nvSpPr>
            <p:spPr bwMode="auto">
              <a:xfrm>
                <a:off x="1870" y="3819"/>
                <a:ext cx="249" cy="1"/>
              </a:xfrm>
              <a:prstGeom prst="rect">
                <a:avLst/>
              </a:prstGeom>
              <a:solidFill>
                <a:srgbClr val="4D4D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7" name="Rectangle 148"/>
              <p:cNvSpPr>
                <a:spLocks noChangeArrowheads="1"/>
              </p:cNvSpPr>
              <p:nvPr/>
            </p:nvSpPr>
            <p:spPr bwMode="auto">
              <a:xfrm>
                <a:off x="1870" y="3820"/>
                <a:ext cx="249" cy="1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8" name="Rectangle 149"/>
              <p:cNvSpPr>
                <a:spLocks noChangeArrowheads="1"/>
              </p:cNvSpPr>
              <p:nvPr/>
            </p:nvSpPr>
            <p:spPr bwMode="auto">
              <a:xfrm>
                <a:off x="1870" y="3820"/>
                <a:ext cx="249" cy="1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39" name="Rectangle 150"/>
              <p:cNvSpPr>
                <a:spLocks noChangeArrowheads="1"/>
              </p:cNvSpPr>
              <p:nvPr/>
            </p:nvSpPr>
            <p:spPr bwMode="auto">
              <a:xfrm>
                <a:off x="1870" y="3821"/>
                <a:ext cx="249" cy="1"/>
              </a:xfrm>
              <a:prstGeom prst="rect">
                <a:avLst/>
              </a:prstGeom>
              <a:solidFill>
                <a:srgbClr val="4B4B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0" name="Rectangle 151"/>
              <p:cNvSpPr>
                <a:spLocks noChangeArrowheads="1"/>
              </p:cNvSpPr>
              <p:nvPr/>
            </p:nvSpPr>
            <p:spPr bwMode="auto">
              <a:xfrm>
                <a:off x="1870" y="3822"/>
                <a:ext cx="249" cy="1"/>
              </a:xfrm>
              <a:prstGeom prst="rect">
                <a:avLst/>
              </a:prstGeom>
              <a:solidFill>
                <a:srgbClr val="4A4A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1" name="Rectangle 152"/>
              <p:cNvSpPr>
                <a:spLocks noChangeArrowheads="1"/>
              </p:cNvSpPr>
              <p:nvPr/>
            </p:nvSpPr>
            <p:spPr bwMode="auto">
              <a:xfrm>
                <a:off x="1870" y="3822"/>
                <a:ext cx="249" cy="1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2" name="Rectangle 153"/>
              <p:cNvSpPr>
                <a:spLocks noChangeArrowheads="1"/>
              </p:cNvSpPr>
              <p:nvPr/>
            </p:nvSpPr>
            <p:spPr bwMode="auto">
              <a:xfrm>
                <a:off x="1870" y="3823"/>
                <a:ext cx="249" cy="1"/>
              </a:xfrm>
              <a:prstGeom prst="rect">
                <a:avLst/>
              </a:prstGeom>
              <a:solidFill>
                <a:srgbClr val="4949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3" name="Rectangle 154"/>
              <p:cNvSpPr>
                <a:spLocks noChangeArrowheads="1"/>
              </p:cNvSpPr>
              <p:nvPr/>
            </p:nvSpPr>
            <p:spPr bwMode="auto">
              <a:xfrm>
                <a:off x="1870" y="3824"/>
                <a:ext cx="249" cy="1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4" name="Rectangle 155"/>
              <p:cNvSpPr>
                <a:spLocks noChangeArrowheads="1"/>
              </p:cNvSpPr>
              <p:nvPr/>
            </p:nvSpPr>
            <p:spPr bwMode="auto">
              <a:xfrm>
                <a:off x="1870" y="3824"/>
                <a:ext cx="249" cy="1"/>
              </a:xfrm>
              <a:prstGeom prst="rect">
                <a:avLst/>
              </a:prstGeom>
              <a:solidFill>
                <a:srgbClr val="474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5" name="Rectangle 156"/>
              <p:cNvSpPr>
                <a:spLocks noChangeArrowheads="1"/>
              </p:cNvSpPr>
              <p:nvPr/>
            </p:nvSpPr>
            <p:spPr bwMode="auto">
              <a:xfrm>
                <a:off x="1870" y="3825"/>
                <a:ext cx="249" cy="1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6" name="Rectangle 157"/>
              <p:cNvSpPr>
                <a:spLocks noChangeArrowheads="1"/>
              </p:cNvSpPr>
              <p:nvPr/>
            </p:nvSpPr>
            <p:spPr bwMode="auto">
              <a:xfrm>
                <a:off x="1870" y="3777"/>
                <a:ext cx="249" cy="49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 w="8001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7" name="Rectangle 158"/>
              <p:cNvSpPr>
                <a:spLocks noChangeArrowheads="1"/>
              </p:cNvSpPr>
              <p:nvPr/>
            </p:nvSpPr>
            <p:spPr bwMode="auto">
              <a:xfrm>
                <a:off x="2493" y="1997"/>
                <a:ext cx="249" cy="103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8" name="Rectangle 159"/>
              <p:cNvSpPr>
                <a:spLocks noChangeArrowheads="1"/>
              </p:cNvSpPr>
              <p:nvPr/>
            </p:nvSpPr>
            <p:spPr bwMode="auto">
              <a:xfrm>
                <a:off x="2493" y="2100"/>
                <a:ext cx="249" cy="93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49" name="Rectangle 160"/>
              <p:cNvSpPr>
                <a:spLocks noChangeArrowheads="1"/>
              </p:cNvSpPr>
              <p:nvPr/>
            </p:nvSpPr>
            <p:spPr bwMode="auto">
              <a:xfrm>
                <a:off x="2493" y="2193"/>
                <a:ext cx="249" cy="64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0" name="Rectangle 161"/>
              <p:cNvSpPr>
                <a:spLocks noChangeArrowheads="1"/>
              </p:cNvSpPr>
              <p:nvPr/>
            </p:nvSpPr>
            <p:spPr bwMode="auto">
              <a:xfrm>
                <a:off x="2493" y="2257"/>
                <a:ext cx="249" cy="58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1" name="Rectangle 162"/>
              <p:cNvSpPr>
                <a:spLocks noChangeArrowheads="1"/>
              </p:cNvSpPr>
              <p:nvPr/>
            </p:nvSpPr>
            <p:spPr bwMode="auto">
              <a:xfrm>
                <a:off x="2493" y="2315"/>
                <a:ext cx="249" cy="28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2" name="Rectangle 163"/>
              <p:cNvSpPr>
                <a:spLocks noChangeArrowheads="1"/>
              </p:cNvSpPr>
              <p:nvPr/>
            </p:nvSpPr>
            <p:spPr bwMode="auto">
              <a:xfrm>
                <a:off x="2493" y="2343"/>
                <a:ext cx="249" cy="43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3" name="Rectangle 164"/>
              <p:cNvSpPr>
                <a:spLocks noChangeArrowheads="1"/>
              </p:cNvSpPr>
              <p:nvPr/>
            </p:nvSpPr>
            <p:spPr bwMode="auto">
              <a:xfrm>
                <a:off x="2493" y="2386"/>
                <a:ext cx="249" cy="43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4" name="Rectangle 165"/>
              <p:cNvSpPr>
                <a:spLocks noChangeArrowheads="1"/>
              </p:cNvSpPr>
              <p:nvPr/>
            </p:nvSpPr>
            <p:spPr bwMode="auto">
              <a:xfrm>
                <a:off x="2493" y="2429"/>
                <a:ext cx="249" cy="36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5" name="Rectangle 166"/>
              <p:cNvSpPr>
                <a:spLocks noChangeArrowheads="1"/>
              </p:cNvSpPr>
              <p:nvPr/>
            </p:nvSpPr>
            <p:spPr bwMode="auto">
              <a:xfrm>
                <a:off x="2493" y="2465"/>
                <a:ext cx="249" cy="28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6" name="Rectangle 167"/>
              <p:cNvSpPr>
                <a:spLocks noChangeArrowheads="1"/>
              </p:cNvSpPr>
              <p:nvPr/>
            </p:nvSpPr>
            <p:spPr bwMode="auto">
              <a:xfrm>
                <a:off x="2493" y="2493"/>
                <a:ext cx="249" cy="36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7" name="Rectangle 168"/>
              <p:cNvSpPr>
                <a:spLocks noChangeArrowheads="1"/>
              </p:cNvSpPr>
              <p:nvPr/>
            </p:nvSpPr>
            <p:spPr bwMode="auto">
              <a:xfrm>
                <a:off x="2493" y="2529"/>
                <a:ext cx="249" cy="29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8" name="Rectangle 169"/>
              <p:cNvSpPr>
                <a:spLocks noChangeArrowheads="1"/>
              </p:cNvSpPr>
              <p:nvPr/>
            </p:nvSpPr>
            <p:spPr bwMode="auto">
              <a:xfrm>
                <a:off x="2493" y="2558"/>
                <a:ext cx="249" cy="28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59" name="Rectangle 170"/>
              <p:cNvSpPr>
                <a:spLocks noChangeArrowheads="1"/>
              </p:cNvSpPr>
              <p:nvPr/>
            </p:nvSpPr>
            <p:spPr bwMode="auto">
              <a:xfrm>
                <a:off x="2493" y="2586"/>
                <a:ext cx="249" cy="22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0" name="Rectangle 171"/>
              <p:cNvSpPr>
                <a:spLocks noChangeArrowheads="1"/>
              </p:cNvSpPr>
              <p:nvPr/>
            </p:nvSpPr>
            <p:spPr bwMode="auto">
              <a:xfrm>
                <a:off x="2493" y="2608"/>
                <a:ext cx="249" cy="28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1" name="Rectangle 172"/>
              <p:cNvSpPr>
                <a:spLocks noChangeArrowheads="1"/>
              </p:cNvSpPr>
              <p:nvPr/>
            </p:nvSpPr>
            <p:spPr bwMode="auto">
              <a:xfrm>
                <a:off x="2493" y="2636"/>
                <a:ext cx="249" cy="22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2" name="Rectangle 173"/>
              <p:cNvSpPr>
                <a:spLocks noChangeArrowheads="1"/>
              </p:cNvSpPr>
              <p:nvPr/>
            </p:nvSpPr>
            <p:spPr bwMode="auto">
              <a:xfrm>
                <a:off x="2493" y="2658"/>
                <a:ext cx="249" cy="28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3" name="Rectangle 174"/>
              <p:cNvSpPr>
                <a:spLocks noChangeArrowheads="1"/>
              </p:cNvSpPr>
              <p:nvPr/>
            </p:nvSpPr>
            <p:spPr bwMode="auto">
              <a:xfrm>
                <a:off x="2493" y="2686"/>
                <a:ext cx="249" cy="22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4" name="Rectangle 175"/>
              <p:cNvSpPr>
                <a:spLocks noChangeArrowheads="1"/>
              </p:cNvSpPr>
              <p:nvPr/>
            </p:nvSpPr>
            <p:spPr bwMode="auto">
              <a:xfrm>
                <a:off x="2493" y="2708"/>
                <a:ext cx="249" cy="21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5" name="Rectangle 176"/>
              <p:cNvSpPr>
                <a:spLocks noChangeArrowheads="1"/>
              </p:cNvSpPr>
              <p:nvPr/>
            </p:nvSpPr>
            <p:spPr bwMode="auto">
              <a:xfrm>
                <a:off x="2493" y="2729"/>
                <a:ext cx="249" cy="14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6" name="Rectangle 177"/>
              <p:cNvSpPr>
                <a:spLocks noChangeArrowheads="1"/>
              </p:cNvSpPr>
              <p:nvPr/>
            </p:nvSpPr>
            <p:spPr bwMode="auto">
              <a:xfrm>
                <a:off x="2493" y="2743"/>
                <a:ext cx="249" cy="22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7" name="Rectangle 178"/>
              <p:cNvSpPr>
                <a:spLocks noChangeArrowheads="1"/>
              </p:cNvSpPr>
              <p:nvPr/>
            </p:nvSpPr>
            <p:spPr bwMode="auto">
              <a:xfrm>
                <a:off x="2493" y="2765"/>
                <a:ext cx="249" cy="21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8" name="Rectangle 179"/>
              <p:cNvSpPr>
                <a:spLocks noChangeArrowheads="1"/>
              </p:cNvSpPr>
              <p:nvPr/>
            </p:nvSpPr>
            <p:spPr bwMode="auto">
              <a:xfrm>
                <a:off x="2493" y="2786"/>
                <a:ext cx="249" cy="22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69" name="Rectangle 180"/>
              <p:cNvSpPr>
                <a:spLocks noChangeArrowheads="1"/>
              </p:cNvSpPr>
              <p:nvPr/>
            </p:nvSpPr>
            <p:spPr bwMode="auto">
              <a:xfrm>
                <a:off x="2493" y="2808"/>
                <a:ext cx="249" cy="14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0" name="Rectangle 181"/>
              <p:cNvSpPr>
                <a:spLocks noChangeArrowheads="1"/>
              </p:cNvSpPr>
              <p:nvPr/>
            </p:nvSpPr>
            <p:spPr bwMode="auto">
              <a:xfrm>
                <a:off x="2493" y="2822"/>
                <a:ext cx="249" cy="22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1" name="Rectangle 182"/>
              <p:cNvSpPr>
                <a:spLocks noChangeArrowheads="1"/>
              </p:cNvSpPr>
              <p:nvPr/>
            </p:nvSpPr>
            <p:spPr bwMode="auto">
              <a:xfrm>
                <a:off x="2493" y="2844"/>
                <a:ext cx="249" cy="21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2" name="Rectangle 183"/>
              <p:cNvSpPr>
                <a:spLocks noChangeArrowheads="1"/>
              </p:cNvSpPr>
              <p:nvPr/>
            </p:nvSpPr>
            <p:spPr bwMode="auto">
              <a:xfrm>
                <a:off x="2493" y="2865"/>
                <a:ext cx="249" cy="14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3" name="Rectangle 184"/>
              <p:cNvSpPr>
                <a:spLocks noChangeArrowheads="1"/>
              </p:cNvSpPr>
              <p:nvPr/>
            </p:nvSpPr>
            <p:spPr bwMode="auto">
              <a:xfrm>
                <a:off x="2493" y="2879"/>
                <a:ext cx="249" cy="14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4" name="Rectangle 185"/>
              <p:cNvSpPr>
                <a:spLocks noChangeArrowheads="1"/>
              </p:cNvSpPr>
              <p:nvPr/>
            </p:nvSpPr>
            <p:spPr bwMode="auto">
              <a:xfrm>
                <a:off x="2493" y="2893"/>
                <a:ext cx="249" cy="22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5" name="Rectangle 186"/>
              <p:cNvSpPr>
                <a:spLocks noChangeArrowheads="1"/>
              </p:cNvSpPr>
              <p:nvPr/>
            </p:nvSpPr>
            <p:spPr bwMode="auto">
              <a:xfrm>
                <a:off x="2493" y="2915"/>
                <a:ext cx="249" cy="14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6" name="Rectangle 187"/>
              <p:cNvSpPr>
                <a:spLocks noChangeArrowheads="1"/>
              </p:cNvSpPr>
              <p:nvPr/>
            </p:nvSpPr>
            <p:spPr bwMode="auto">
              <a:xfrm>
                <a:off x="2493" y="2929"/>
                <a:ext cx="249" cy="22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7" name="Rectangle 188"/>
              <p:cNvSpPr>
                <a:spLocks noChangeArrowheads="1"/>
              </p:cNvSpPr>
              <p:nvPr/>
            </p:nvSpPr>
            <p:spPr bwMode="auto">
              <a:xfrm>
                <a:off x="2493" y="2951"/>
                <a:ext cx="249" cy="14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8" name="Rectangle 189"/>
              <p:cNvSpPr>
                <a:spLocks noChangeArrowheads="1"/>
              </p:cNvSpPr>
              <p:nvPr/>
            </p:nvSpPr>
            <p:spPr bwMode="auto">
              <a:xfrm>
                <a:off x="2493" y="2965"/>
                <a:ext cx="249" cy="14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79" name="Rectangle 190"/>
              <p:cNvSpPr>
                <a:spLocks noChangeArrowheads="1"/>
              </p:cNvSpPr>
              <p:nvPr/>
            </p:nvSpPr>
            <p:spPr bwMode="auto">
              <a:xfrm>
                <a:off x="2493" y="2979"/>
                <a:ext cx="249" cy="22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0" name="Rectangle 191"/>
              <p:cNvSpPr>
                <a:spLocks noChangeArrowheads="1"/>
              </p:cNvSpPr>
              <p:nvPr/>
            </p:nvSpPr>
            <p:spPr bwMode="auto">
              <a:xfrm>
                <a:off x="2493" y="3001"/>
                <a:ext cx="249" cy="14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1" name="Rectangle 192"/>
              <p:cNvSpPr>
                <a:spLocks noChangeArrowheads="1"/>
              </p:cNvSpPr>
              <p:nvPr/>
            </p:nvSpPr>
            <p:spPr bwMode="auto">
              <a:xfrm>
                <a:off x="2493" y="3015"/>
                <a:ext cx="249" cy="14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2" name="Rectangle 193"/>
              <p:cNvSpPr>
                <a:spLocks noChangeArrowheads="1"/>
              </p:cNvSpPr>
              <p:nvPr/>
            </p:nvSpPr>
            <p:spPr bwMode="auto">
              <a:xfrm>
                <a:off x="2493" y="3029"/>
                <a:ext cx="249" cy="21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3" name="Rectangle 194"/>
              <p:cNvSpPr>
                <a:spLocks noChangeArrowheads="1"/>
              </p:cNvSpPr>
              <p:nvPr/>
            </p:nvSpPr>
            <p:spPr bwMode="auto">
              <a:xfrm>
                <a:off x="2493" y="3050"/>
                <a:ext cx="249" cy="15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4" name="Rectangle 195"/>
              <p:cNvSpPr>
                <a:spLocks noChangeArrowheads="1"/>
              </p:cNvSpPr>
              <p:nvPr/>
            </p:nvSpPr>
            <p:spPr bwMode="auto">
              <a:xfrm>
                <a:off x="2493" y="3065"/>
                <a:ext cx="249" cy="14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5" name="Rectangle 196"/>
              <p:cNvSpPr>
                <a:spLocks noChangeArrowheads="1"/>
              </p:cNvSpPr>
              <p:nvPr/>
            </p:nvSpPr>
            <p:spPr bwMode="auto">
              <a:xfrm>
                <a:off x="2493" y="3079"/>
                <a:ext cx="249" cy="22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6" name="Rectangle 197"/>
              <p:cNvSpPr>
                <a:spLocks noChangeArrowheads="1"/>
              </p:cNvSpPr>
              <p:nvPr/>
            </p:nvSpPr>
            <p:spPr bwMode="auto">
              <a:xfrm>
                <a:off x="2493" y="3101"/>
                <a:ext cx="249" cy="14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7" name="Rectangle 198"/>
              <p:cNvSpPr>
                <a:spLocks noChangeArrowheads="1"/>
              </p:cNvSpPr>
              <p:nvPr/>
            </p:nvSpPr>
            <p:spPr bwMode="auto">
              <a:xfrm>
                <a:off x="2493" y="3115"/>
                <a:ext cx="249" cy="14"/>
              </a:xfrm>
              <a:prstGeom prst="rect">
                <a:avLst/>
              </a:prstGeom>
              <a:solidFill>
                <a:srgbClr val="6A6A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8" name="Rectangle 199"/>
              <p:cNvSpPr>
                <a:spLocks noChangeArrowheads="1"/>
              </p:cNvSpPr>
              <p:nvPr/>
            </p:nvSpPr>
            <p:spPr bwMode="auto">
              <a:xfrm>
                <a:off x="2493" y="3129"/>
                <a:ext cx="249" cy="22"/>
              </a:xfrm>
              <a:prstGeom prst="rect">
                <a:avLst/>
              </a:prstGeom>
              <a:solidFill>
                <a:srgbClr val="6969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89" name="Rectangle 200"/>
              <p:cNvSpPr>
                <a:spLocks noChangeArrowheads="1"/>
              </p:cNvSpPr>
              <p:nvPr/>
            </p:nvSpPr>
            <p:spPr bwMode="auto">
              <a:xfrm>
                <a:off x="2493" y="3151"/>
                <a:ext cx="249" cy="14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0" name="Rectangle 201"/>
              <p:cNvSpPr>
                <a:spLocks noChangeArrowheads="1"/>
              </p:cNvSpPr>
              <p:nvPr/>
            </p:nvSpPr>
            <p:spPr bwMode="auto">
              <a:xfrm>
                <a:off x="2493" y="3165"/>
                <a:ext cx="249" cy="14"/>
              </a:xfrm>
              <a:prstGeom prst="rect">
                <a:avLst/>
              </a:prstGeom>
              <a:solidFill>
                <a:srgbClr val="666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1" name="Rectangle 202"/>
              <p:cNvSpPr>
                <a:spLocks noChangeArrowheads="1"/>
              </p:cNvSpPr>
              <p:nvPr/>
            </p:nvSpPr>
            <p:spPr bwMode="auto">
              <a:xfrm>
                <a:off x="2493" y="3179"/>
                <a:ext cx="249" cy="21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2" name="Rectangle 203"/>
              <p:cNvSpPr>
                <a:spLocks noChangeArrowheads="1"/>
              </p:cNvSpPr>
              <p:nvPr/>
            </p:nvSpPr>
            <p:spPr bwMode="auto">
              <a:xfrm>
                <a:off x="2493" y="3200"/>
                <a:ext cx="249" cy="15"/>
              </a:xfrm>
              <a:prstGeom prst="rect">
                <a:avLst/>
              </a:prstGeom>
              <a:solidFill>
                <a:srgbClr val="636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3" name="Rectangle 204"/>
              <p:cNvSpPr>
                <a:spLocks noChangeArrowheads="1"/>
              </p:cNvSpPr>
              <p:nvPr/>
            </p:nvSpPr>
            <p:spPr bwMode="auto">
              <a:xfrm>
                <a:off x="2493" y="3215"/>
                <a:ext cx="249" cy="14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4" name="Rectangle 205"/>
              <p:cNvSpPr>
                <a:spLocks noChangeArrowheads="1"/>
              </p:cNvSpPr>
              <p:nvPr/>
            </p:nvSpPr>
            <p:spPr bwMode="auto">
              <a:xfrm>
                <a:off x="2493" y="3229"/>
                <a:ext cx="249" cy="22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5" name="Rectangle 206"/>
              <p:cNvSpPr>
                <a:spLocks noChangeArrowheads="1"/>
              </p:cNvSpPr>
              <p:nvPr/>
            </p:nvSpPr>
            <p:spPr bwMode="auto">
              <a:xfrm>
                <a:off x="2493" y="3251"/>
                <a:ext cx="249" cy="14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6" name="Rectangle 207"/>
              <p:cNvSpPr>
                <a:spLocks noChangeArrowheads="1"/>
              </p:cNvSpPr>
              <p:nvPr/>
            </p:nvSpPr>
            <p:spPr bwMode="auto">
              <a:xfrm>
                <a:off x="2493" y="3265"/>
                <a:ext cx="249" cy="21"/>
              </a:xfrm>
              <a:prstGeom prst="rect">
                <a:avLst/>
              </a:prstGeom>
              <a:solidFill>
                <a:srgbClr val="5F5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697" name="Rectangle 208"/>
              <p:cNvSpPr>
                <a:spLocks noChangeArrowheads="1"/>
              </p:cNvSpPr>
              <p:nvPr/>
            </p:nvSpPr>
            <p:spPr bwMode="auto">
              <a:xfrm>
                <a:off x="2493" y="3286"/>
                <a:ext cx="249" cy="15"/>
              </a:xfrm>
              <a:prstGeom prst="rect">
                <a:avLst/>
              </a:prstGeom>
              <a:solidFill>
                <a:srgbClr val="5E5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</p:grpSp>
        <p:grpSp>
          <p:nvGrpSpPr>
            <p:cNvPr id="52233" name="Group 410"/>
            <p:cNvGrpSpPr>
              <a:grpSpLocks/>
            </p:cNvGrpSpPr>
            <p:nvPr/>
          </p:nvGrpSpPr>
          <p:grpSpPr bwMode="auto">
            <a:xfrm>
              <a:off x="2493" y="1997"/>
              <a:ext cx="2117" cy="1829"/>
              <a:chOff x="2493" y="1997"/>
              <a:chExt cx="2117" cy="1829"/>
            </a:xfrm>
          </p:grpSpPr>
          <p:sp>
            <p:nvSpPr>
              <p:cNvPr id="52298" name="Rectangle 210"/>
              <p:cNvSpPr>
                <a:spLocks noChangeArrowheads="1"/>
              </p:cNvSpPr>
              <p:nvPr/>
            </p:nvSpPr>
            <p:spPr bwMode="auto">
              <a:xfrm>
                <a:off x="2493" y="3301"/>
                <a:ext cx="249" cy="21"/>
              </a:xfrm>
              <a:prstGeom prst="rect">
                <a:avLst/>
              </a:prstGeom>
              <a:solidFill>
                <a:srgbClr val="5D5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299" name="Rectangle 211"/>
              <p:cNvSpPr>
                <a:spLocks noChangeArrowheads="1"/>
              </p:cNvSpPr>
              <p:nvPr/>
            </p:nvSpPr>
            <p:spPr bwMode="auto">
              <a:xfrm>
                <a:off x="2493" y="3322"/>
                <a:ext cx="249" cy="15"/>
              </a:xfrm>
              <a:prstGeom prst="rect">
                <a:avLst/>
              </a:prstGeom>
              <a:solidFill>
                <a:srgbClr val="5B5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0" name="Rectangle 212"/>
              <p:cNvSpPr>
                <a:spLocks noChangeArrowheads="1"/>
              </p:cNvSpPr>
              <p:nvPr/>
            </p:nvSpPr>
            <p:spPr bwMode="auto">
              <a:xfrm>
                <a:off x="2493" y="3337"/>
                <a:ext cx="249" cy="21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1" name="Rectangle 213"/>
              <p:cNvSpPr>
                <a:spLocks noChangeArrowheads="1"/>
              </p:cNvSpPr>
              <p:nvPr/>
            </p:nvSpPr>
            <p:spPr bwMode="auto">
              <a:xfrm>
                <a:off x="2493" y="3358"/>
                <a:ext cx="249" cy="21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2" name="Rectangle 214"/>
              <p:cNvSpPr>
                <a:spLocks noChangeArrowheads="1"/>
              </p:cNvSpPr>
              <p:nvPr/>
            </p:nvSpPr>
            <p:spPr bwMode="auto">
              <a:xfrm>
                <a:off x="2493" y="3379"/>
                <a:ext cx="249" cy="22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3" name="Rectangle 215"/>
              <p:cNvSpPr>
                <a:spLocks noChangeArrowheads="1"/>
              </p:cNvSpPr>
              <p:nvPr/>
            </p:nvSpPr>
            <p:spPr bwMode="auto">
              <a:xfrm>
                <a:off x="2493" y="3401"/>
                <a:ext cx="249" cy="21"/>
              </a:xfrm>
              <a:prstGeom prst="rect">
                <a:avLst/>
              </a:prstGeom>
              <a:solidFill>
                <a:srgbClr val="575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4" name="Rectangle 216"/>
              <p:cNvSpPr>
                <a:spLocks noChangeArrowheads="1"/>
              </p:cNvSpPr>
              <p:nvPr/>
            </p:nvSpPr>
            <p:spPr bwMode="auto">
              <a:xfrm>
                <a:off x="2493" y="3422"/>
                <a:ext cx="249" cy="22"/>
              </a:xfrm>
              <a:prstGeom prst="rect">
                <a:avLst/>
              </a:prstGeom>
              <a:solidFill>
                <a:srgbClr val="555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5" name="Rectangle 217"/>
              <p:cNvSpPr>
                <a:spLocks noChangeArrowheads="1"/>
              </p:cNvSpPr>
              <p:nvPr/>
            </p:nvSpPr>
            <p:spPr bwMode="auto">
              <a:xfrm>
                <a:off x="2493" y="3444"/>
                <a:ext cx="249" cy="21"/>
              </a:xfrm>
              <a:prstGeom prst="rect">
                <a:avLst/>
              </a:prstGeom>
              <a:solidFill>
                <a:srgbClr val="545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6" name="Rectangle 218"/>
              <p:cNvSpPr>
                <a:spLocks noChangeArrowheads="1"/>
              </p:cNvSpPr>
              <p:nvPr/>
            </p:nvSpPr>
            <p:spPr bwMode="auto">
              <a:xfrm>
                <a:off x="2493" y="3465"/>
                <a:ext cx="249" cy="22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7" name="Rectangle 219"/>
              <p:cNvSpPr>
                <a:spLocks noChangeArrowheads="1"/>
              </p:cNvSpPr>
              <p:nvPr/>
            </p:nvSpPr>
            <p:spPr bwMode="auto">
              <a:xfrm>
                <a:off x="2493" y="3487"/>
                <a:ext cx="249" cy="28"/>
              </a:xfrm>
              <a:prstGeom prst="rect">
                <a:avLst/>
              </a:prstGeom>
              <a:solidFill>
                <a:srgbClr val="525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8" name="Rectangle 220"/>
              <p:cNvSpPr>
                <a:spLocks noChangeArrowheads="1"/>
              </p:cNvSpPr>
              <p:nvPr/>
            </p:nvSpPr>
            <p:spPr bwMode="auto">
              <a:xfrm>
                <a:off x="2493" y="3515"/>
                <a:ext cx="249" cy="22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09" name="Rectangle 221"/>
              <p:cNvSpPr>
                <a:spLocks noChangeArrowheads="1"/>
              </p:cNvSpPr>
              <p:nvPr/>
            </p:nvSpPr>
            <p:spPr bwMode="auto">
              <a:xfrm>
                <a:off x="2493" y="3537"/>
                <a:ext cx="249" cy="28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0" name="Rectangle 222"/>
              <p:cNvSpPr>
                <a:spLocks noChangeArrowheads="1"/>
              </p:cNvSpPr>
              <p:nvPr/>
            </p:nvSpPr>
            <p:spPr bwMode="auto">
              <a:xfrm>
                <a:off x="2493" y="3565"/>
                <a:ext cx="249" cy="29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1" name="Rectangle 223"/>
              <p:cNvSpPr>
                <a:spLocks noChangeArrowheads="1"/>
              </p:cNvSpPr>
              <p:nvPr/>
            </p:nvSpPr>
            <p:spPr bwMode="auto">
              <a:xfrm>
                <a:off x="2493" y="3594"/>
                <a:ext cx="249" cy="35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2" name="Rectangle 224"/>
              <p:cNvSpPr>
                <a:spLocks noChangeArrowheads="1"/>
              </p:cNvSpPr>
              <p:nvPr/>
            </p:nvSpPr>
            <p:spPr bwMode="auto">
              <a:xfrm>
                <a:off x="2493" y="3629"/>
                <a:ext cx="249" cy="36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3" name="Rectangle 225"/>
              <p:cNvSpPr>
                <a:spLocks noChangeArrowheads="1"/>
              </p:cNvSpPr>
              <p:nvPr/>
            </p:nvSpPr>
            <p:spPr bwMode="auto">
              <a:xfrm>
                <a:off x="2493" y="3665"/>
                <a:ext cx="249" cy="43"/>
              </a:xfrm>
              <a:prstGeom prst="rect">
                <a:avLst/>
              </a:prstGeom>
              <a:solidFill>
                <a:srgbClr val="4B4B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4" name="Rectangle 226"/>
              <p:cNvSpPr>
                <a:spLocks noChangeArrowheads="1"/>
              </p:cNvSpPr>
              <p:nvPr/>
            </p:nvSpPr>
            <p:spPr bwMode="auto">
              <a:xfrm>
                <a:off x="2493" y="3708"/>
                <a:ext cx="249" cy="43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5" name="Rectangle 227"/>
              <p:cNvSpPr>
                <a:spLocks noChangeArrowheads="1"/>
              </p:cNvSpPr>
              <p:nvPr/>
            </p:nvSpPr>
            <p:spPr bwMode="auto">
              <a:xfrm>
                <a:off x="2493" y="3751"/>
                <a:ext cx="249" cy="57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6" name="Rectangle 228"/>
              <p:cNvSpPr>
                <a:spLocks noChangeArrowheads="1"/>
              </p:cNvSpPr>
              <p:nvPr/>
            </p:nvSpPr>
            <p:spPr bwMode="auto">
              <a:xfrm>
                <a:off x="2493" y="3808"/>
                <a:ext cx="249" cy="18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7" name="Rectangle 229"/>
              <p:cNvSpPr>
                <a:spLocks noChangeArrowheads="1"/>
              </p:cNvSpPr>
              <p:nvPr/>
            </p:nvSpPr>
            <p:spPr bwMode="auto">
              <a:xfrm>
                <a:off x="2493" y="1997"/>
                <a:ext cx="249" cy="1829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 w="8001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8" name="Rectangle 230"/>
              <p:cNvSpPr>
                <a:spLocks noChangeArrowheads="1"/>
              </p:cNvSpPr>
              <p:nvPr/>
            </p:nvSpPr>
            <p:spPr bwMode="auto">
              <a:xfrm>
                <a:off x="3116" y="3529"/>
                <a:ext cx="249" cy="17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19" name="Rectangle 231"/>
              <p:cNvSpPr>
                <a:spLocks noChangeArrowheads="1"/>
              </p:cNvSpPr>
              <p:nvPr/>
            </p:nvSpPr>
            <p:spPr bwMode="auto">
              <a:xfrm>
                <a:off x="3116" y="3546"/>
                <a:ext cx="249" cy="15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0" name="Rectangle 232"/>
              <p:cNvSpPr>
                <a:spLocks noChangeArrowheads="1"/>
              </p:cNvSpPr>
              <p:nvPr/>
            </p:nvSpPr>
            <p:spPr bwMode="auto">
              <a:xfrm>
                <a:off x="3116" y="3561"/>
                <a:ext cx="249" cy="10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1" name="Rectangle 233"/>
              <p:cNvSpPr>
                <a:spLocks noChangeArrowheads="1"/>
              </p:cNvSpPr>
              <p:nvPr/>
            </p:nvSpPr>
            <p:spPr bwMode="auto">
              <a:xfrm>
                <a:off x="3116" y="3571"/>
                <a:ext cx="249" cy="10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2" name="Rectangle 234"/>
              <p:cNvSpPr>
                <a:spLocks noChangeArrowheads="1"/>
              </p:cNvSpPr>
              <p:nvPr/>
            </p:nvSpPr>
            <p:spPr bwMode="auto">
              <a:xfrm>
                <a:off x="3116" y="3581"/>
                <a:ext cx="249" cy="4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3" name="Rectangle 235"/>
              <p:cNvSpPr>
                <a:spLocks noChangeArrowheads="1"/>
              </p:cNvSpPr>
              <p:nvPr/>
            </p:nvSpPr>
            <p:spPr bwMode="auto">
              <a:xfrm>
                <a:off x="3116" y="3585"/>
                <a:ext cx="249" cy="7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4" name="Rectangle 236"/>
              <p:cNvSpPr>
                <a:spLocks noChangeArrowheads="1"/>
              </p:cNvSpPr>
              <p:nvPr/>
            </p:nvSpPr>
            <p:spPr bwMode="auto">
              <a:xfrm>
                <a:off x="3116" y="3592"/>
                <a:ext cx="249" cy="7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5" name="Rectangle 237"/>
              <p:cNvSpPr>
                <a:spLocks noChangeArrowheads="1"/>
              </p:cNvSpPr>
              <p:nvPr/>
            </p:nvSpPr>
            <p:spPr bwMode="auto">
              <a:xfrm>
                <a:off x="3116" y="3599"/>
                <a:ext cx="249" cy="6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6" name="Rectangle 238"/>
              <p:cNvSpPr>
                <a:spLocks noChangeArrowheads="1"/>
              </p:cNvSpPr>
              <p:nvPr/>
            </p:nvSpPr>
            <p:spPr bwMode="auto">
              <a:xfrm>
                <a:off x="3116" y="3605"/>
                <a:ext cx="249" cy="5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7" name="Rectangle 239"/>
              <p:cNvSpPr>
                <a:spLocks noChangeArrowheads="1"/>
              </p:cNvSpPr>
              <p:nvPr/>
            </p:nvSpPr>
            <p:spPr bwMode="auto">
              <a:xfrm>
                <a:off x="3116" y="3610"/>
                <a:ext cx="249" cy="6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8" name="Rectangle 240"/>
              <p:cNvSpPr>
                <a:spLocks noChangeArrowheads="1"/>
              </p:cNvSpPr>
              <p:nvPr/>
            </p:nvSpPr>
            <p:spPr bwMode="auto">
              <a:xfrm>
                <a:off x="3116" y="3616"/>
                <a:ext cx="249" cy="4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29" name="Rectangle 241"/>
              <p:cNvSpPr>
                <a:spLocks noChangeArrowheads="1"/>
              </p:cNvSpPr>
              <p:nvPr/>
            </p:nvSpPr>
            <p:spPr bwMode="auto">
              <a:xfrm>
                <a:off x="3116" y="3620"/>
                <a:ext cx="249" cy="5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0" name="Rectangle 242"/>
              <p:cNvSpPr>
                <a:spLocks noChangeArrowheads="1"/>
              </p:cNvSpPr>
              <p:nvPr/>
            </p:nvSpPr>
            <p:spPr bwMode="auto">
              <a:xfrm>
                <a:off x="3116" y="3625"/>
                <a:ext cx="249" cy="3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1" name="Rectangle 243"/>
              <p:cNvSpPr>
                <a:spLocks noChangeArrowheads="1"/>
              </p:cNvSpPr>
              <p:nvPr/>
            </p:nvSpPr>
            <p:spPr bwMode="auto">
              <a:xfrm>
                <a:off x="3116" y="3628"/>
                <a:ext cx="249" cy="5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2" name="Rectangle 244"/>
              <p:cNvSpPr>
                <a:spLocks noChangeArrowheads="1"/>
              </p:cNvSpPr>
              <p:nvPr/>
            </p:nvSpPr>
            <p:spPr bwMode="auto">
              <a:xfrm>
                <a:off x="3116" y="3633"/>
                <a:ext cx="249" cy="3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3" name="Rectangle 245"/>
              <p:cNvSpPr>
                <a:spLocks noChangeArrowheads="1"/>
              </p:cNvSpPr>
              <p:nvPr/>
            </p:nvSpPr>
            <p:spPr bwMode="auto">
              <a:xfrm>
                <a:off x="3116" y="3636"/>
                <a:ext cx="249" cy="5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4" name="Rectangle 246"/>
              <p:cNvSpPr>
                <a:spLocks noChangeArrowheads="1"/>
              </p:cNvSpPr>
              <p:nvPr/>
            </p:nvSpPr>
            <p:spPr bwMode="auto">
              <a:xfrm>
                <a:off x="3116" y="3641"/>
                <a:ext cx="249" cy="3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5" name="Rectangle 247"/>
              <p:cNvSpPr>
                <a:spLocks noChangeArrowheads="1"/>
              </p:cNvSpPr>
              <p:nvPr/>
            </p:nvSpPr>
            <p:spPr bwMode="auto">
              <a:xfrm>
                <a:off x="3116" y="3644"/>
                <a:ext cx="249" cy="4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6" name="Rectangle 248"/>
              <p:cNvSpPr>
                <a:spLocks noChangeArrowheads="1"/>
              </p:cNvSpPr>
              <p:nvPr/>
            </p:nvSpPr>
            <p:spPr bwMode="auto">
              <a:xfrm>
                <a:off x="3116" y="3648"/>
                <a:ext cx="249" cy="2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7" name="Rectangle 249"/>
              <p:cNvSpPr>
                <a:spLocks noChangeArrowheads="1"/>
              </p:cNvSpPr>
              <p:nvPr/>
            </p:nvSpPr>
            <p:spPr bwMode="auto">
              <a:xfrm>
                <a:off x="3116" y="3650"/>
                <a:ext cx="249" cy="4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8" name="Rectangle 250"/>
              <p:cNvSpPr>
                <a:spLocks noChangeArrowheads="1"/>
              </p:cNvSpPr>
              <p:nvPr/>
            </p:nvSpPr>
            <p:spPr bwMode="auto">
              <a:xfrm>
                <a:off x="3116" y="3654"/>
                <a:ext cx="249" cy="3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39" name="Rectangle 251"/>
              <p:cNvSpPr>
                <a:spLocks noChangeArrowheads="1"/>
              </p:cNvSpPr>
              <p:nvPr/>
            </p:nvSpPr>
            <p:spPr bwMode="auto">
              <a:xfrm>
                <a:off x="3116" y="3657"/>
                <a:ext cx="249" cy="4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0" name="Rectangle 252"/>
              <p:cNvSpPr>
                <a:spLocks noChangeArrowheads="1"/>
              </p:cNvSpPr>
              <p:nvPr/>
            </p:nvSpPr>
            <p:spPr bwMode="auto">
              <a:xfrm>
                <a:off x="3116" y="3661"/>
                <a:ext cx="249" cy="2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1" name="Rectangle 253"/>
              <p:cNvSpPr>
                <a:spLocks noChangeArrowheads="1"/>
              </p:cNvSpPr>
              <p:nvPr/>
            </p:nvSpPr>
            <p:spPr bwMode="auto">
              <a:xfrm>
                <a:off x="3116" y="3663"/>
                <a:ext cx="249" cy="3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2" name="Rectangle 254"/>
              <p:cNvSpPr>
                <a:spLocks noChangeArrowheads="1"/>
              </p:cNvSpPr>
              <p:nvPr/>
            </p:nvSpPr>
            <p:spPr bwMode="auto">
              <a:xfrm>
                <a:off x="3116" y="3666"/>
                <a:ext cx="249" cy="4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3" name="Rectangle 255"/>
              <p:cNvSpPr>
                <a:spLocks noChangeArrowheads="1"/>
              </p:cNvSpPr>
              <p:nvPr/>
            </p:nvSpPr>
            <p:spPr bwMode="auto">
              <a:xfrm>
                <a:off x="3116" y="3670"/>
                <a:ext cx="249" cy="2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4" name="Rectangle 256"/>
              <p:cNvSpPr>
                <a:spLocks noChangeArrowheads="1"/>
              </p:cNvSpPr>
              <p:nvPr/>
            </p:nvSpPr>
            <p:spPr bwMode="auto">
              <a:xfrm>
                <a:off x="3116" y="3672"/>
                <a:ext cx="249" cy="2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5" name="Rectangle 257"/>
              <p:cNvSpPr>
                <a:spLocks noChangeArrowheads="1"/>
              </p:cNvSpPr>
              <p:nvPr/>
            </p:nvSpPr>
            <p:spPr bwMode="auto">
              <a:xfrm>
                <a:off x="3116" y="3674"/>
                <a:ext cx="249" cy="4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6" name="Rectangle 258"/>
              <p:cNvSpPr>
                <a:spLocks noChangeArrowheads="1"/>
              </p:cNvSpPr>
              <p:nvPr/>
            </p:nvSpPr>
            <p:spPr bwMode="auto">
              <a:xfrm>
                <a:off x="3116" y="3678"/>
                <a:ext cx="249" cy="2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7" name="Rectangle 259"/>
              <p:cNvSpPr>
                <a:spLocks noChangeArrowheads="1"/>
              </p:cNvSpPr>
              <p:nvPr/>
            </p:nvSpPr>
            <p:spPr bwMode="auto">
              <a:xfrm>
                <a:off x="3116" y="3680"/>
                <a:ext cx="249" cy="4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8" name="Rectangle 260"/>
              <p:cNvSpPr>
                <a:spLocks noChangeArrowheads="1"/>
              </p:cNvSpPr>
              <p:nvPr/>
            </p:nvSpPr>
            <p:spPr bwMode="auto">
              <a:xfrm>
                <a:off x="3116" y="3684"/>
                <a:ext cx="249" cy="2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49" name="Rectangle 261"/>
              <p:cNvSpPr>
                <a:spLocks noChangeArrowheads="1"/>
              </p:cNvSpPr>
              <p:nvPr/>
            </p:nvSpPr>
            <p:spPr bwMode="auto">
              <a:xfrm>
                <a:off x="3116" y="3686"/>
                <a:ext cx="249" cy="3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0" name="Rectangle 262"/>
              <p:cNvSpPr>
                <a:spLocks noChangeArrowheads="1"/>
              </p:cNvSpPr>
              <p:nvPr/>
            </p:nvSpPr>
            <p:spPr bwMode="auto">
              <a:xfrm>
                <a:off x="3116" y="3689"/>
                <a:ext cx="249" cy="3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1" name="Rectangle 263"/>
              <p:cNvSpPr>
                <a:spLocks noChangeArrowheads="1"/>
              </p:cNvSpPr>
              <p:nvPr/>
            </p:nvSpPr>
            <p:spPr bwMode="auto">
              <a:xfrm>
                <a:off x="3116" y="3692"/>
                <a:ext cx="249" cy="2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2" name="Rectangle 264"/>
              <p:cNvSpPr>
                <a:spLocks noChangeArrowheads="1"/>
              </p:cNvSpPr>
              <p:nvPr/>
            </p:nvSpPr>
            <p:spPr bwMode="auto">
              <a:xfrm>
                <a:off x="3116" y="3694"/>
                <a:ext cx="249" cy="3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3" name="Rectangle 265"/>
              <p:cNvSpPr>
                <a:spLocks noChangeArrowheads="1"/>
              </p:cNvSpPr>
              <p:nvPr/>
            </p:nvSpPr>
            <p:spPr bwMode="auto">
              <a:xfrm>
                <a:off x="3116" y="3697"/>
                <a:ext cx="249" cy="3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4" name="Rectangle 266"/>
              <p:cNvSpPr>
                <a:spLocks noChangeArrowheads="1"/>
              </p:cNvSpPr>
              <p:nvPr/>
            </p:nvSpPr>
            <p:spPr bwMode="auto">
              <a:xfrm>
                <a:off x="3116" y="3700"/>
                <a:ext cx="249" cy="2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5" name="Rectangle 267"/>
              <p:cNvSpPr>
                <a:spLocks noChangeArrowheads="1"/>
              </p:cNvSpPr>
              <p:nvPr/>
            </p:nvSpPr>
            <p:spPr bwMode="auto">
              <a:xfrm>
                <a:off x="3116" y="3702"/>
                <a:ext cx="249" cy="2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6" name="Rectangle 268"/>
              <p:cNvSpPr>
                <a:spLocks noChangeArrowheads="1"/>
              </p:cNvSpPr>
              <p:nvPr/>
            </p:nvSpPr>
            <p:spPr bwMode="auto">
              <a:xfrm>
                <a:off x="3116" y="3704"/>
                <a:ext cx="249" cy="4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7" name="Rectangle 269"/>
              <p:cNvSpPr>
                <a:spLocks noChangeArrowheads="1"/>
              </p:cNvSpPr>
              <p:nvPr/>
            </p:nvSpPr>
            <p:spPr bwMode="auto">
              <a:xfrm>
                <a:off x="3116" y="3708"/>
                <a:ext cx="249" cy="2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8" name="Rectangle 270"/>
              <p:cNvSpPr>
                <a:spLocks noChangeArrowheads="1"/>
              </p:cNvSpPr>
              <p:nvPr/>
            </p:nvSpPr>
            <p:spPr bwMode="auto">
              <a:xfrm>
                <a:off x="3116" y="3710"/>
                <a:ext cx="249" cy="3"/>
              </a:xfrm>
              <a:prstGeom prst="rect">
                <a:avLst/>
              </a:prstGeom>
              <a:solidFill>
                <a:srgbClr val="6A6A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59" name="Rectangle 271"/>
              <p:cNvSpPr>
                <a:spLocks noChangeArrowheads="1"/>
              </p:cNvSpPr>
              <p:nvPr/>
            </p:nvSpPr>
            <p:spPr bwMode="auto">
              <a:xfrm>
                <a:off x="3116" y="3713"/>
                <a:ext cx="249" cy="3"/>
              </a:xfrm>
              <a:prstGeom prst="rect">
                <a:avLst/>
              </a:prstGeom>
              <a:solidFill>
                <a:srgbClr val="6969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0" name="Rectangle 272"/>
              <p:cNvSpPr>
                <a:spLocks noChangeArrowheads="1"/>
              </p:cNvSpPr>
              <p:nvPr/>
            </p:nvSpPr>
            <p:spPr bwMode="auto">
              <a:xfrm>
                <a:off x="3116" y="3716"/>
                <a:ext cx="249" cy="3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1" name="Rectangle 273"/>
              <p:cNvSpPr>
                <a:spLocks noChangeArrowheads="1"/>
              </p:cNvSpPr>
              <p:nvPr/>
            </p:nvSpPr>
            <p:spPr bwMode="auto">
              <a:xfrm>
                <a:off x="3116" y="3719"/>
                <a:ext cx="249" cy="2"/>
              </a:xfrm>
              <a:prstGeom prst="rect">
                <a:avLst/>
              </a:prstGeom>
              <a:solidFill>
                <a:srgbClr val="666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2" name="Rectangle 274"/>
              <p:cNvSpPr>
                <a:spLocks noChangeArrowheads="1"/>
              </p:cNvSpPr>
              <p:nvPr/>
            </p:nvSpPr>
            <p:spPr bwMode="auto">
              <a:xfrm>
                <a:off x="3116" y="3721"/>
                <a:ext cx="249" cy="3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3" name="Rectangle 275"/>
              <p:cNvSpPr>
                <a:spLocks noChangeArrowheads="1"/>
              </p:cNvSpPr>
              <p:nvPr/>
            </p:nvSpPr>
            <p:spPr bwMode="auto">
              <a:xfrm>
                <a:off x="3116" y="3724"/>
                <a:ext cx="249" cy="3"/>
              </a:xfrm>
              <a:prstGeom prst="rect">
                <a:avLst/>
              </a:prstGeom>
              <a:solidFill>
                <a:srgbClr val="636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4" name="Rectangle 276"/>
              <p:cNvSpPr>
                <a:spLocks noChangeArrowheads="1"/>
              </p:cNvSpPr>
              <p:nvPr/>
            </p:nvSpPr>
            <p:spPr bwMode="auto">
              <a:xfrm>
                <a:off x="3116" y="3727"/>
                <a:ext cx="249" cy="2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5" name="Rectangle 277"/>
              <p:cNvSpPr>
                <a:spLocks noChangeArrowheads="1"/>
              </p:cNvSpPr>
              <p:nvPr/>
            </p:nvSpPr>
            <p:spPr bwMode="auto">
              <a:xfrm>
                <a:off x="3116" y="3729"/>
                <a:ext cx="249" cy="3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6" name="Rectangle 278"/>
              <p:cNvSpPr>
                <a:spLocks noChangeArrowheads="1"/>
              </p:cNvSpPr>
              <p:nvPr/>
            </p:nvSpPr>
            <p:spPr bwMode="auto">
              <a:xfrm>
                <a:off x="3116" y="3732"/>
                <a:ext cx="249" cy="3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7" name="Rectangle 279"/>
              <p:cNvSpPr>
                <a:spLocks noChangeArrowheads="1"/>
              </p:cNvSpPr>
              <p:nvPr/>
            </p:nvSpPr>
            <p:spPr bwMode="auto">
              <a:xfrm>
                <a:off x="3116" y="3735"/>
                <a:ext cx="249" cy="3"/>
              </a:xfrm>
              <a:prstGeom prst="rect">
                <a:avLst/>
              </a:prstGeom>
              <a:solidFill>
                <a:srgbClr val="5F5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8" name="Rectangle 280"/>
              <p:cNvSpPr>
                <a:spLocks noChangeArrowheads="1"/>
              </p:cNvSpPr>
              <p:nvPr/>
            </p:nvSpPr>
            <p:spPr bwMode="auto">
              <a:xfrm>
                <a:off x="3116" y="3738"/>
                <a:ext cx="249" cy="2"/>
              </a:xfrm>
              <a:prstGeom prst="rect">
                <a:avLst/>
              </a:prstGeom>
              <a:solidFill>
                <a:srgbClr val="5E5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69" name="Rectangle 281"/>
              <p:cNvSpPr>
                <a:spLocks noChangeArrowheads="1"/>
              </p:cNvSpPr>
              <p:nvPr/>
            </p:nvSpPr>
            <p:spPr bwMode="auto">
              <a:xfrm>
                <a:off x="3116" y="3740"/>
                <a:ext cx="249" cy="4"/>
              </a:xfrm>
              <a:prstGeom prst="rect">
                <a:avLst/>
              </a:prstGeom>
              <a:solidFill>
                <a:srgbClr val="5D5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0" name="Rectangle 282"/>
              <p:cNvSpPr>
                <a:spLocks noChangeArrowheads="1"/>
              </p:cNvSpPr>
              <p:nvPr/>
            </p:nvSpPr>
            <p:spPr bwMode="auto">
              <a:xfrm>
                <a:off x="3116" y="3744"/>
                <a:ext cx="249" cy="3"/>
              </a:xfrm>
              <a:prstGeom prst="rect">
                <a:avLst/>
              </a:prstGeom>
              <a:solidFill>
                <a:srgbClr val="5B5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1" name="Rectangle 283"/>
              <p:cNvSpPr>
                <a:spLocks noChangeArrowheads="1"/>
              </p:cNvSpPr>
              <p:nvPr/>
            </p:nvSpPr>
            <p:spPr bwMode="auto">
              <a:xfrm>
                <a:off x="3116" y="3747"/>
                <a:ext cx="249" cy="3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2" name="Rectangle 284"/>
              <p:cNvSpPr>
                <a:spLocks noChangeArrowheads="1"/>
              </p:cNvSpPr>
              <p:nvPr/>
            </p:nvSpPr>
            <p:spPr bwMode="auto">
              <a:xfrm>
                <a:off x="3116" y="3750"/>
                <a:ext cx="249" cy="3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3" name="Rectangle 285"/>
              <p:cNvSpPr>
                <a:spLocks noChangeArrowheads="1"/>
              </p:cNvSpPr>
              <p:nvPr/>
            </p:nvSpPr>
            <p:spPr bwMode="auto">
              <a:xfrm>
                <a:off x="3116" y="3753"/>
                <a:ext cx="249" cy="4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4" name="Rectangle 286"/>
              <p:cNvSpPr>
                <a:spLocks noChangeArrowheads="1"/>
              </p:cNvSpPr>
              <p:nvPr/>
            </p:nvSpPr>
            <p:spPr bwMode="auto">
              <a:xfrm>
                <a:off x="3116" y="3757"/>
                <a:ext cx="249" cy="3"/>
              </a:xfrm>
              <a:prstGeom prst="rect">
                <a:avLst/>
              </a:prstGeom>
              <a:solidFill>
                <a:srgbClr val="575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5" name="Rectangle 287"/>
              <p:cNvSpPr>
                <a:spLocks noChangeArrowheads="1"/>
              </p:cNvSpPr>
              <p:nvPr/>
            </p:nvSpPr>
            <p:spPr bwMode="auto">
              <a:xfrm>
                <a:off x="3116" y="3760"/>
                <a:ext cx="249" cy="4"/>
              </a:xfrm>
              <a:prstGeom prst="rect">
                <a:avLst/>
              </a:prstGeom>
              <a:solidFill>
                <a:srgbClr val="555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6" name="Rectangle 288"/>
              <p:cNvSpPr>
                <a:spLocks noChangeArrowheads="1"/>
              </p:cNvSpPr>
              <p:nvPr/>
            </p:nvSpPr>
            <p:spPr bwMode="auto">
              <a:xfrm>
                <a:off x="3116" y="3764"/>
                <a:ext cx="249" cy="3"/>
              </a:xfrm>
              <a:prstGeom prst="rect">
                <a:avLst/>
              </a:prstGeom>
              <a:solidFill>
                <a:srgbClr val="545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7" name="Rectangle 289"/>
              <p:cNvSpPr>
                <a:spLocks noChangeArrowheads="1"/>
              </p:cNvSpPr>
              <p:nvPr/>
            </p:nvSpPr>
            <p:spPr bwMode="auto">
              <a:xfrm>
                <a:off x="3116" y="3767"/>
                <a:ext cx="249" cy="3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8" name="Rectangle 290"/>
              <p:cNvSpPr>
                <a:spLocks noChangeArrowheads="1"/>
              </p:cNvSpPr>
              <p:nvPr/>
            </p:nvSpPr>
            <p:spPr bwMode="auto">
              <a:xfrm>
                <a:off x="3116" y="3770"/>
                <a:ext cx="249" cy="5"/>
              </a:xfrm>
              <a:prstGeom prst="rect">
                <a:avLst/>
              </a:prstGeom>
              <a:solidFill>
                <a:srgbClr val="525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79" name="Rectangle 291"/>
              <p:cNvSpPr>
                <a:spLocks noChangeArrowheads="1"/>
              </p:cNvSpPr>
              <p:nvPr/>
            </p:nvSpPr>
            <p:spPr bwMode="auto">
              <a:xfrm>
                <a:off x="3116" y="3775"/>
                <a:ext cx="249" cy="4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0" name="Rectangle 292"/>
              <p:cNvSpPr>
                <a:spLocks noChangeArrowheads="1"/>
              </p:cNvSpPr>
              <p:nvPr/>
            </p:nvSpPr>
            <p:spPr bwMode="auto">
              <a:xfrm>
                <a:off x="3116" y="3779"/>
                <a:ext cx="249" cy="4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1" name="Rectangle 293"/>
              <p:cNvSpPr>
                <a:spLocks noChangeArrowheads="1"/>
              </p:cNvSpPr>
              <p:nvPr/>
            </p:nvSpPr>
            <p:spPr bwMode="auto">
              <a:xfrm>
                <a:off x="3116" y="3783"/>
                <a:ext cx="249" cy="5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2" name="Rectangle 294"/>
              <p:cNvSpPr>
                <a:spLocks noChangeArrowheads="1"/>
              </p:cNvSpPr>
              <p:nvPr/>
            </p:nvSpPr>
            <p:spPr bwMode="auto">
              <a:xfrm>
                <a:off x="3116" y="3788"/>
                <a:ext cx="249" cy="6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3" name="Rectangle 295"/>
              <p:cNvSpPr>
                <a:spLocks noChangeArrowheads="1"/>
              </p:cNvSpPr>
              <p:nvPr/>
            </p:nvSpPr>
            <p:spPr bwMode="auto">
              <a:xfrm>
                <a:off x="3116" y="3794"/>
                <a:ext cx="249" cy="6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4" name="Rectangle 296"/>
              <p:cNvSpPr>
                <a:spLocks noChangeArrowheads="1"/>
              </p:cNvSpPr>
              <p:nvPr/>
            </p:nvSpPr>
            <p:spPr bwMode="auto">
              <a:xfrm>
                <a:off x="3116" y="3800"/>
                <a:ext cx="249" cy="7"/>
              </a:xfrm>
              <a:prstGeom prst="rect">
                <a:avLst/>
              </a:prstGeom>
              <a:solidFill>
                <a:srgbClr val="4B4B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5" name="Rectangle 297"/>
              <p:cNvSpPr>
                <a:spLocks noChangeArrowheads="1"/>
              </p:cNvSpPr>
              <p:nvPr/>
            </p:nvSpPr>
            <p:spPr bwMode="auto">
              <a:xfrm>
                <a:off x="3116" y="3807"/>
                <a:ext cx="249" cy="6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6" name="Rectangle 298"/>
              <p:cNvSpPr>
                <a:spLocks noChangeArrowheads="1"/>
              </p:cNvSpPr>
              <p:nvPr/>
            </p:nvSpPr>
            <p:spPr bwMode="auto">
              <a:xfrm>
                <a:off x="3116" y="3813"/>
                <a:ext cx="249" cy="10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7" name="Rectangle 299"/>
              <p:cNvSpPr>
                <a:spLocks noChangeArrowheads="1"/>
              </p:cNvSpPr>
              <p:nvPr/>
            </p:nvSpPr>
            <p:spPr bwMode="auto">
              <a:xfrm>
                <a:off x="3116" y="3823"/>
                <a:ext cx="249" cy="3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8" name="Rectangle 300"/>
              <p:cNvSpPr>
                <a:spLocks noChangeArrowheads="1"/>
              </p:cNvSpPr>
              <p:nvPr/>
            </p:nvSpPr>
            <p:spPr bwMode="auto">
              <a:xfrm>
                <a:off x="3116" y="3529"/>
                <a:ext cx="249" cy="297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 w="8001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89" name="Rectangle 301"/>
              <p:cNvSpPr>
                <a:spLocks noChangeArrowheads="1"/>
              </p:cNvSpPr>
              <p:nvPr/>
            </p:nvSpPr>
            <p:spPr bwMode="auto">
              <a:xfrm>
                <a:off x="3738" y="3628"/>
                <a:ext cx="249" cy="11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0" name="Rectangle 302"/>
              <p:cNvSpPr>
                <a:spLocks noChangeArrowheads="1"/>
              </p:cNvSpPr>
              <p:nvPr/>
            </p:nvSpPr>
            <p:spPr bwMode="auto">
              <a:xfrm>
                <a:off x="3738" y="3639"/>
                <a:ext cx="249" cy="10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1" name="Rectangle 303"/>
              <p:cNvSpPr>
                <a:spLocks noChangeArrowheads="1"/>
              </p:cNvSpPr>
              <p:nvPr/>
            </p:nvSpPr>
            <p:spPr bwMode="auto">
              <a:xfrm>
                <a:off x="3738" y="3649"/>
                <a:ext cx="249" cy="7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2" name="Rectangle 304"/>
              <p:cNvSpPr>
                <a:spLocks noChangeArrowheads="1"/>
              </p:cNvSpPr>
              <p:nvPr/>
            </p:nvSpPr>
            <p:spPr bwMode="auto">
              <a:xfrm>
                <a:off x="3738" y="3656"/>
                <a:ext cx="249" cy="6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3" name="Rectangle 305"/>
              <p:cNvSpPr>
                <a:spLocks noChangeArrowheads="1"/>
              </p:cNvSpPr>
              <p:nvPr/>
            </p:nvSpPr>
            <p:spPr bwMode="auto">
              <a:xfrm>
                <a:off x="3738" y="3662"/>
                <a:ext cx="249" cy="3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4" name="Rectangle 306"/>
              <p:cNvSpPr>
                <a:spLocks noChangeArrowheads="1"/>
              </p:cNvSpPr>
              <p:nvPr/>
            </p:nvSpPr>
            <p:spPr bwMode="auto">
              <a:xfrm>
                <a:off x="3738" y="3665"/>
                <a:ext cx="249" cy="5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5" name="Rectangle 307"/>
              <p:cNvSpPr>
                <a:spLocks noChangeArrowheads="1"/>
              </p:cNvSpPr>
              <p:nvPr/>
            </p:nvSpPr>
            <p:spPr bwMode="auto">
              <a:xfrm>
                <a:off x="3738" y="3670"/>
                <a:ext cx="249" cy="5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6" name="Rectangle 308"/>
              <p:cNvSpPr>
                <a:spLocks noChangeArrowheads="1"/>
              </p:cNvSpPr>
              <p:nvPr/>
            </p:nvSpPr>
            <p:spPr bwMode="auto">
              <a:xfrm>
                <a:off x="3738" y="3675"/>
                <a:ext cx="249" cy="3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7" name="Rectangle 309"/>
              <p:cNvSpPr>
                <a:spLocks noChangeArrowheads="1"/>
              </p:cNvSpPr>
              <p:nvPr/>
            </p:nvSpPr>
            <p:spPr bwMode="auto">
              <a:xfrm>
                <a:off x="3738" y="3678"/>
                <a:ext cx="249" cy="4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8" name="Rectangle 310"/>
              <p:cNvSpPr>
                <a:spLocks noChangeArrowheads="1"/>
              </p:cNvSpPr>
              <p:nvPr/>
            </p:nvSpPr>
            <p:spPr bwMode="auto">
              <a:xfrm>
                <a:off x="3738" y="3682"/>
                <a:ext cx="249" cy="3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399" name="Rectangle 311"/>
              <p:cNvSpPr>
                <a:spLocks noChangeArrowheads="1"/>
              </p:cNvSpPr>
              <p:nvPr/>
            </p:nvSpPr>
            <p:spPr bwMode="auto">
              <a:xfrm>
                <a:off x="3738" y="3685"/>
                <a:ext cx="249" cy="4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0" name="Rectangle 312"/>
              <p:cNvSpPr>
                <a:spLocks noChangeArrowheads="1"/>
              </p:cNvSpPr>
              <p:nvPr/>
            </p:nvSpPr>
            <p:spPr bwMode="auto">
              <a:xfrm>
                <a:off x="3738" y="3689"/>
                <a:ext cx="249" cy="2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1" name="Rectangle 313"/>
              <p:cNvSpPr>
                <a:spLocks noChangeArrowheads="1"/>
              </p:cNvSpPr>
              <p:nvPr/>
            </p:nvSpPr>
            <p:spPr bwMode="auto">
              <a:xfrm>
                <a:off x="3738" y="3691"/>
                <a:ext cx="249" cy="3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2" name="Rectangle 314"/>
              <p:cNvSpPr>
                <a:spLocks noChangeArrowheads="1"/>
              </p:cNvSpPr>
              <p:nvPr/>
            </p:nvSpPr>
            <p:spPr bwMode="auto">
              <a:xfrm>
                <a:off x="3738" y="3694"/>
                <a:ext cx="249" cy="3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3" name="Rectangle 315"/>
              <p:cNvSpPr>
                <a:spLocks noChangeArrowheads="1"/>
              </p:cNvSpPr>
              <p:nvPr/>
            </p:nvSpPr>
            <p:spPr bwMode="auto">
              <a:xfrm>
                <a:off x="3738" y="3697"/>
                <a:ext cx="249" cy="3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4" name="Rectangle 316"/>
              <p:cNvSpPr>
                <a:spLocks noChangeArrowheads="1"/>
              </p:cNvSpPr>
              <p:nvPr/>
            </p:nvSpPr>
            <p:spPr bwMode="auto">
              <a:xfrm>
                <a:off x="3738" y="3700"/>
                <a:ext cx="249" cy="2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5" name="Rectangle 317"/>
              <p:cNvSpPr>
                <a:spLocks noChangeArrowheads="1"/>
              </p:cNvSpPr>
              <p:nvPr/>
            </p:nvSpPr>
            <p:spPr bwMode="auto">
              <a:xfrm>
                <a:off x="3738" y="3702"/>
                <a:ext cx="249" cy="3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6" name="Rectangle 318"/>
              <p:cNvSpPr>
                <a:spLocks noChangeArrowheads="1"/>
              </p:cNvSpPr>
              <p:nvPr/>
            </p:nvSpPr>
            <p:spPr bwMode="auto">
              <a:xfrm>
                <a:off x="3738" y="3705"/>
                <a:ext cx="249" cy="2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7" name="Rectangle 319"/>
              <p:cNvSpPr>
                <a:spLocks noChangeArrowheads="1"/>
              </p:cNvSpPr>
              <p:nvPr/>
            </p:nvSpPr>
            <p:spPr bwMode="auto">
              <a:xfrm>
                <a:off x="3738" y="3707"/>
                <a:ext cx="249" cy="1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8" name="Rectangle 320"/>
              <p:cNvSpPr>
                <a:spLocks noChangeArrowheads="1"/>
              </p:cNvSpPr>
              <p:nvPr/>
            </p:nvSpPr>
            <p:spPr bwMode="auto">
              <a:xfrm>
                <a:off x="3738" y="3708"/>
                <a:ext cx="249" cy="3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09" name="Rectangle 321"/>
              <p:cNvSpPr>
                <a:spLocks noChangeArrowheads="1"/>
              </p:cNvSpPr>
              <p:nvPr/>
            </p:nvSpPr>
            <p:spPr bwMode="auto">
              <a:xfrm>
                <a:off x="3738" y="3711"/>
                <a:ext cx="249" cy="2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0" name="Rectangle 322"/>
              <p:cNvSpPr>
                <a:spLocks noChangeArrowheads="1"/>
              </p:cNvSpPr>
              <p:nvPr/>
            </p:nvSpPr>
            <p:spPr bwMode="auto">
              <a:xfrm>
                <a:off x="3738" y="3713"/>
                <a:ext cx="249" cy="3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1" name="Rectangle 323"/>
              <p:cNvSpPr>
                <a:spLocks noChangeArrowheads="1"/>
              </p:cNvSpPr>
              <p:nvPr/>
            </p:nvSpPr>
            <p:spPr bwMode="auto">
              <a:xfrm>
                <a:off x="3738" y="3716"/>
                <a:ext cx="249" cy="1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2" name="Rectangle 324"/>
              <p:cNvSpPr>
                <a:spLocks noChangeArrowheads="1"/>
              </p:cNvSpPr>
              <p:nvPr/>
            </p:nvSpPr>
            <p:spPr bwMode="auto">
              <a:xfrm>
                <a:off x="3738" y="3717"/>
                <a:ext cx="249" cy="2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3" name="Rectangle 325"/>
              <p:cNvSpPr>
                <a:spLocks noChangeArrowheads="1"/>
              </p:cNvSpPr>
              <p:nvPr/>
            </p:nvSpPr>
            <p:spPr bwMode="auto">
              <a:xfrm>
                <a:off x="3738" y="3719"/>
                <a:ext cx="249" cy="3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4" name="Rectangle 326"/>
              <p:cNvSpPr>
                <a:spLocks noChangeArrowheads="1"/>
              </p:cNvSpPr>
              <p:nvPr/>
            </p:nvSpPr>
            <p:spPr bwMode="auto">
              <a:xfrm>
                <a:off x="3738" y="3722"/>
                <a:ext cx="249" cy="1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5" name="Rectangle 327"/>
              <p:cNvSpPr>
                <a:spLocks noChangeArrowheads="1"/>
              </p:cNvSpPr>
              <p:nvPr/>
            </p:nvSpPr>
            <p:spPr bwMode="auto">
              <a:xfrm>
                <a:off x="3738" y="3723"/>
                <a:ext cx="249" cy="2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6" name="Rectangle 328"/>
              <p:cNvSpPr>
                <a:spLocks noChangeArrowheads="1"/>
              </p:cNvSpPr>
              <p:nvPr/>
            </p:nvSpPr>
            <p:spPr bwMode="auto">
              <a:xfrm>
                <a:off x="3738" y="3725"/>
                <a:ext cx="249" cy="3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7" name="Rectangle 329"/>
              <p:cNvSpPr>
                <a:spLocks noChangeArrowheads="1"/>
              </p:cNvSpPr>
              <p:nvPr/>
            </p:nvSpPr>
            <p:spPr bwMode="auto">
              <a:xfrm>
                <a:off x="3738" y="3728"/>
                <a:ext cx="249" cy="1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8" name="Rectangle 330"/>
              <p:cNvSpPr>
                <a:spLocks noChangeArrowheads="1"/>
              </p:cNvSpPr>
              <p:nvPr/>
            </p:nvSpPr>
            <p:spPr bwMode="auto">
              <a:xfrm>
                <a:off x="3738" y="3729"/>
                <a:ext cx="249" cy="2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19" name="Rectangle 331"/>
              <p:cNvSpPr>
                <a:spLocks noChangeArrowheads="1"/>
              </p:cNvSpPr>
              <p:nvPr/>
            </p:nvSpPr>
            <p:spPr bwMode="auto">
              <a:xfrm>
                <a:off x="3738" y="3731"/>
                <a:ext cx="249" cy="1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0" name="Rectangle 332"/>
              <p:cNvSpPr>
                <a:spLocks noChangeArrowheads="1"/>
              </p:cNvSpPr>
              <p:nvPr/>
            </p:nvSpPr>
            <p:spPr bwMode="auto">
              <a:xfrm>
                <a:off x="3738" y="3732"/>
                <a:ext cx="249" cy="2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1" name="Rectangle 333"/>
              <p:cNvSpPr>
                <a:spLocks noChangeArrowheads="1"/>
              </p:cNvSpPr>
              <p:nvPr/>
            </p:nvSpPr>
            <p:spPr bwMode="auto">
              <a:xfrm>
                <a:off x="3738" y="3734"/>
                <a:ext cx="249" cy="2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2" name="Rectangle 334"/>
              <p:cNvSpPr>
                <a:spLocks noChangeArrowheads="1"/>
              </p:cNvSpPr>
              <p:nvPr/>
            </p:nvSpPr>
            <p:spPr bwMode="auto">
              <a:xfrm>
                <a:off x="3738" y="3736"/>
                <a:ext cx="249" cy="2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3" name="Rectangle 335"/>
              <p:cNvSpPr>
                <a:spLocks noChangeArrowheads="1"/>
              </p:cNvSpPr>
              <p:nvPr/>
            </p:nvSpPr>
            <p:spPr bwMode="auto">
              <a:xfrm>
                <a:off x="3738" y="3738"/>
                <a:ext cx="249" cy="2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4" name="Rectangle 336"/>
              <p:cNvSpPr>
                <a:spLocks noChangeArrowheads="1"/>
              </p:cNvSpPr>
              <p:nvPr/>
            </p:nvSpPr>
            <p:spPr bwMode="auto">
              <a:xfrm>
                <a:off x="3738" y="3740"/>
                <a:ext cx="249" cy="2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5" name="Rectangle 337"/>
              <p:cNvSpPr>
                <a:spLocks noChangeArrowheads="1"/>
              </p:cNvSpPr>
              <p:nvPr/>
            </p:nvSpPr>
            <p:spPr bwMode="auto">
              <a:xfrm>
                <a:off x="3738" y="3742"/>
                <a:ext cx="249" cy="1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6" name="Rectangle 338"/>
              <p:cNvSpPr>
                <a:spLocks noChangeArrowheads="1"/>
              </p:cNvSpPr>
              <p:nvPr/>
            </p:nvSpPr>
            <p:spPr bwMode="auto">
              <a:xfrm>
                <a:off x="3738" y="3743"/>
                <a:ext cx="249" cy="2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7" name="Rectangle 339"/>
              <p:cNvSpPr>
                <a:spLocks noChangeArrowheads="1"/>
              </p:cNvSpPr>
              <p:nvPr/>
            </p:nvSpPr>
            <p:spPr bwMode="auto">
              <a:xfrm>
                <a:off x="3738" y="3745"/>
                <a:ext cx="249" cy="2"/>
              </a:xfrm>
              <a:prstGeom prst="rect">
                <a:avLst/>
              </a:prstGeom>
              <a:solidFill>
                <a:srgbClr val="6C6C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8" name="Rectangle 340"/>
              <p:cNvSpPr>
                <a:spLocks noChangeArrowheads="1"/>
              </p:cNvSpPr>
              <p:nvPr/>
            </p:nvSpPr>
            <p:spPr bwMode="auto">
              <a:xfrm>
                <a:off x="3738" y="3747"/>
                <a:ext cx="249" cy="2"/>
              </a:xfrm>
              <a:prstGeom prst="rect">
                <a:avLst/>
              </a:prstGeom>
              <a:solidFill>
                <a:srgbClr val="6B6B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29" name="Rectangle 341"/>
              <p:cNvSpPr>
                <a:spLocks noChangeArrowheads="1"/>
              </p:cNvSpPr>
              <p:nvPr/>
            </p:nvSpPr>
            <p:spPr bwMode="auto">
              <a:xfrm>
                <a:off x="3738" y="3749"/>
                <a:ext cx="249" cy="2"/>
              </a:xfrm>
              <a:prstGeom prst="rect">
                <a:avLst/>
              </a:prstGeom>
              <a:solidFill>
                <a:srgbClr val="6A6A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0" name="Rectangle 342"/>
              <p:cNvSpPr>
                <a:spLocks noChangeArrowheads="1"/>
              </p:cNvSpPr>
              <p:nvPr/>
            </p:nvSpPr>
            <p:spPr bwMode="auto">
              <a:xfrm>
                <a:off x="3738" y="3751"/>
                <a:ext cx="249" cy="2"/>
              </a:xfrm>
              <a:prstGeom prst="rect">
                <a:avLst/>
              </a:prstGeom>
              <a:solidFill>
                <a:srgbClr val="6969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1" name="Rectangle 343"/>
              <p:cNvSpPr>
                <a:spLocks noChangeArrowheads="1"/>
              </p:cNvSpPr>
              <p:nvPr/>
            </p:nvSpPr>
            <p:spPr bwMode="auto">
              <a:xfrm>
                <a:off x="3738" y="3753"/>
                <a:ext cx="249" cy="1"/>
              </a:xfrm>
              <a:prstGeom prst="rect">
                <a:avLst/>
              </a:prstGeom>
              <a:solidFill>
                <a:srgbClr val="676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2" name="Rectangle 344"/>
              <p:cNvSpPr>
                <a:spLocks noChangeArrowheads="1"/>
              </p:cNvSpPr>
              <p:nvPr/>
            </p:nvSpPr>
            <p:spPr bwMode="auto">
              <a:xfrm>
                <a:off x="3738" y="3754"/>
                <a:ext cx="249" cy="1"/>
              </a:xfrm>
              <a:prstGeom prst="rect">
                <a:avLst/>
              </a:prstGeom>
              <a:solidFill>
                <a:srgbClr val="666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3" name="Rectangle 345"/>
              <p:cNvSpPr>
                <a:spLocks noChangeArrowheads="1"/>
              </p:cNvSpPr>
              <p:nvPr/>
            </p:nvSpPr>
            <p:spPr bwMode="auto">
              <a:xfrm>
                <a:off x="3738" y="3755"/>
                <a:ext cx="249" cy="3"/>
              </a:xfrm>
              <a:prstGeom prst="rect">
                <a:avLst/>
              </a:prstGeom>
              <a:solidFill>
                <a:srgbClr val="656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4" name="Rectangle 346"/>
              <p:cNvSpPr>
                <a:spLocks noChangeArrowheads="1"/>
              </p:cNvSpPr>
              <p:nvPr/>
            </p:nvSpPr>
            <p:spPr bwMode="auto">
              <a:xfrm>
                <a:off x="3738" y="3758"/>
                <a:ext cx="249" cy="2"/>
              </a:xfrm>
              <a:prstGeom prst="rect">
                <a:avLst/>
              </a:prstGeom>
              <a:solidFill>
                <a:srgbClr val="636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5" name="Rectangle 347"/>
              <p:cNvSpPr>
                <a:spLocks noChangeArrowheads="1"/>
              </p:cNvSpPr>
              <p:nvPr/>
            </p:nvSpPr>
            <p:spPr bwMode="auto">
              <a:xfrm>
                <a:off x="3738" y="3760"/>
                <a:ext cx="249" cy="1"/>
              </a:xfrm>
              <a:prstGeom prst="rect">
                <a:avLst/>
              </a:prstGeom>
              <a:solidFill>
                <a:srgbClr val="626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6" name="Rectangle 348"/>
              <p:cNvSpPr>
                <a:spLocks noChangeArrowheads="1"/>
              </p:cNvSpPr>
              <p:nvPr/>
            </p:nvSpPr>
            <p:spPr bwMode="auto">
              <a:xfrm>
                <a:off x="3738" y="3761"/>
                <a:ext cx="249" cy="3"/>
              </a:xfrm>
              <a:prstGeom prst="rect">
                <a:avLst/>
              </a:prstGeom>
              <a:solidFill>
                <a:srgbClr val="616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7" name="Rectangle 349"/>
              <p:cNvSpPr>
                <a:spLocks noChangeArrowheads="1"/>
              </p:cNvSpPr>
              <p:nvPr/>
            </p:nvSpPr>
            <p:spPr bwMode="auto">
              <a:xfrm>
                <a:off x="3738" y="3764"/>
                <a:ext cx="249" cy="1"/>
              </a:xfrm>
              <a:prstGeom prst="rect">
                <a:avLst/>
              </a:prstGeom>
              <a:solidFill>
                <a:srgbClr val="606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8" name="Rectangle 350"/>
              <p:cNvSpPr>
                <a:spLocks noChangeArrowheads="1"/>
              </p:cNvSpPr>
              <p:nvPr/>
            </p:nvSpPr>
            <p:spPr bwMode="auto">
              <a:xfrm>
                <a:off x="3738" y="3765"/>
                <a:ext cx="249" cy="2"/>
              </a:xfrm>
              <a:prstGeom prst="rect">
                <a:avLst/>
              </a:prstGeom>
              <a:solidFill>
                <a:srgbClr val="5F5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39" name="Rectangle 351"/>
              <p:cNvSpPr>
                <a:spLocks noChangeArrowheads="1"/>
              </p:cNvSpPr>
              <p:nvPr/>
            </p:nvSpPr>
            <p:spPr bwMode="auto">
              <a:xfrm>
                <a:off x="3738" y="3767"/>
                <a:ext cx="249" cy="2"/>
              </a:xfrm>
              <a:prstGeom prst="rect">
                <a:avLst/>
              </a:prstGeom>
              <a:solidFill>
                <a:srgbClr val="5E5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0" name="Rectangle 352"/>
              <p:cNvSpPr>
                <a:spLocks noChangeArrowheads="1"/>
              </p:cNvSpPr>
              <p:nvPr/>
            </p:nvSpPr>
            <p:spPr bwMode="auto">
              <a:xfrm>
                <a:off x="3738" y="3769"/>
                <a:ext cx="249" cy="2"/>
              </a:xfrm>
              <a:prstGeom prst="rect">
                <a:avLst/>
              </a:prstGeom>
              <a:solidFill>
                <a:srgbClr val="5D5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1" name="Rectangle 353"/>
              <p:cNvSpPr>
                <a:spLocks noChangeArrowheads="1"/>
              </p:cNvSpPr>
              <p:nvPr/>
            </p:nvSpPr>
            <p:spPr bwMode="auto">
              <a:xfrm>
                <a:off x="3738" y="3771"/>
                <a:ext cx="249" cy="2"/>
              </a:xfrm>
              <a:prstGeom prst="rect">
                <a:avLst/>
              </a:prstGeom>
              <a:solidFill>
                <a:srgbClr val="5B5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2" name="Rectangle 354"/>
              <p:cNvSpPr>
                <a:spLocks noChangeArrowheads="1"/>
              </p:cNvSpPr>
              <p:nvPr/>
            </p:nvSpPr>
            <p:spPr bwMode="auto">
              <a:xfrm>
                <a:off x="3738" y="3773"/>
                <a:ext cx="249" cy="2"/>
              </a:xfrm>
              <a:prstGeom prst="rect">
                <a:avLst/>
              </a:prstGeom>
              <a:solidFill>
                <a:srgbClr val="5A5A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3" name="Rectangle 355"/>
              <p:cNvSpPr>
                <a:spLocks noChangeArrowheads="1"/>
              </p:cNvSpPr>
              <p:nvPr/>
            </p:nvSpPr>
            <p:spPr bwMode="auto">
              <a:xfrm>
                <a:off x="3738" y="3775"/>
                <a:ext cx="249" cy="2"/>
              </a:xfrm>
              <a:prstGeom prst="rect">
                <a:avLst/>
              </a:prstGeom>
              <a:solidFill>
                <a:srgbClr val="595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4" name="Rectangle 356"/>
              <p:cNvSpPr>
                <a:spLocks noChangeArrowheads="1"/>
              </p:cNvSpPr>
              <p:nvPr/>
            </p:nvSpPr>
            <p:spPr bwMode="auto">
              <a:xfrm>
                <a:off x="3738" y="3777"/>
                <a:ext cx="249" cy="3"/>
              </a:xfrm>
              <a:prstGeom prst="rect">
                <a:avLst/>
              </a:prstGeom>
              <a:solidFill>
                <a:srgbClr val="585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5" name="Rectangle 357"/>
              <p:cNvSpPr>
                <a:spLocks noChangeArrowheads="1"/>
              </p:cNvSpPr>
              <p:nvPr/>
            </p:nvSpPr>
            <p:spPr bwMode="auto">
              <a:xfrm>
                <a:off x="3738" y="3780"/>
                <a:ext cx="249" cy="2"/>
              </a:xfrm>
              <a:prstGeom prst="rect">
                <a:avLst/>
              </a:prstGeom>
              <a:solidFill>
                <a:srgbClr val="575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6" name="Rectangle 358"/>
              <p:cNvSpPr>
                <a:spLocks noChangeArrowheads="1"/>
              </p:cNvSpPr>
              <p:nvPr/>
            </p:nvSpPr>
            <p:spPr bwMode="auto">
              <a:xfrm>
                <a:off x="3738" y="3782"/>
                <a:ext cx="249" cy="2"/>
              </a:xfrm>
              <a:prstGeom prst="rect">
                <a:avLst/>
              </a:prstGeom>
              <a:solidFill>
                <a:srgbClr val="555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7" name="Rectangle 359"/>
              <p:cNvSpPr>
                <a:spLocks noChangeArrowheads="1"/>
              </p:cNvSpPr>
              <p:nvPr/>
            </p:nvSpPr>
            <p:spPr bwMode="auto">
              <a:xfrm>
                <a:off x="3738" y="3784"/>
                <a:ext cx="249" cy="3"/>
              </a:xfrm>
              <a:prstGeom prst="rect">
                <a:avLst/>
              </a:prstGeom>
              <a:solidFill>
                <a:srgbClr val="545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8" name="Rectangle 360"/>
              <p:cNvSpPr>
                <a:spLocks noChangeArrowheads="1"/>
              </p:cNvSpPr>
              <p:nvPr/>
            </p:nvSpPr>
            <p:spPr bwMode="auto">
              <a:xfrm>
                <a:off x="3738" y="3787"/>
                <a:ext cx="249" cy="2"/>
              </a:xfrm>
              <a:prstGeom prst="rect">
                <a:avLst/>
              </a:prstGeom>
              <a:solidFill>
                <a:srgbClr val="535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49" name="Rectangle 361"/>
              <p:cNvSpPr>
                <a:spLocks noChangeArrowheads="1"/>
              </p:cNvSpPr>
              <p:nvPr/>
            </p:nvSpPr>
            <p:spPr bwMode="auto">
              <a:xfrm>
                <a:off x="3738" y="3789"/>
                <a:ext cx="249" cy="3"/>
              </a:xfrm>
              <a:prstGeom prst="rect">
                <a:avLst/>
              </a:prstGeom>
              <a:solidFill>
                <a:srgbClr val="525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0" name="Rectangle 362"/>
              <p:cNvSpPr>
                <a:spLocks noChangeArrowheads="1"/>
              </p:cNvSpPr>
              <p:nvPr/>
            </p:nvSpPr>
            <p:spPr bwMode="auto">
              <a:xfrm>
                <a:off x="3738" y="3792"/>
                <a:ext cx="249" cy="2"/>
              </a:xfrm>
              <a:prstGeom prst="rect">
                <a:avLst/>
              </a:prstGeom>
              <a:solidFill>
                <a:srgbClr val="515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1" name="Rectangle 363"/>
              <p:cNvSpPr>
                <a:spLocks noChangeArrowheads="1"/>
              </p:cNvSpPr>
              <p:nvPr/>
            </p:nvSpPr>
            <p:spPr bwMode="auto">
              <a:xfrm>
                <a:off x="3738" y="3794"/>
                <a:ext cx="249" cy="4"/>
              </a:xfrm>
              <a:prstGeom prst="rect">
                <a:avLst/>
              </a:prstGeom>
              <a:solidFill>
                <a:srgbClr val="5050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2" name="Rectangle 364"/>
              <p:cNvSpPr>
                <a:spLocks noChangeArrowheads="1"/>
              </p:cNvSpPr>
              <p:nvPr/>
            </p:nvSpPr>
            <p:spPr bwMode="auto">
              <a:xfrm>
                <a:off x="3738" y="3798"/>
                <a:ext cx="249" cy="2"/>
              </a:xfrm>
              <a:prstGeom prst="rect">
                <a:avLst/>
              </a:prstGeom>
              <a:solidFill>
                <a:srgbClr val="4E4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3" name="Rectangle 365"/>
              <p:cNvSpPr>
                <a:spLocks noChangeArrowheads="1"/>
              </p:cNvSpPr>
              <p:nvPr/>
            </p:nvSpPr>
            <p:spPr bwMode="auto">
              <a:xfrm>
                <a:off x="3738" y="3800"/>
                <a:ext cx="249" cy="5"/>
              </a:xfrm>
              <a:prstGeom prst="rect">
                <a:avLst/>
              </a:prstGeom>
              <a:solidFill>
                <a:srgbClr val="4D4D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4" name="Rectangle 366"/>
              <p:cNvSpPr>
                <a:spLocks noChangeArrowheads="1"/>
              </p:cNvSpPr>
              <p:nvPr/>
            </p:nvSpPr>
            <p:spPr bwMode="auto">
              <a:xfrm>
                <a:off x="3738" y="3805"/>
                <a:ext cx="249" cy="4"/>
              </a:xfrm>
              <a:prstGeom prst="rect">
                <a:avLst/>
              </a:prstGeom>
              <a:solidFill>
                <a:srgbClr val="4C4C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5" name="Rectangle 367"/>
              <p:cNvSpPr>
                <a:spLocks noChangeArrowheads="1"/>
              </p:cNvSpPr>
              <p:nvPr/>
            </p:nvSpPr>
            <p:spPr bwMode="auto">
              <a:xfrm>
                <a:off x="3738" y="3809"/>
                <a:ext cx="249" cy="4"/>
              </a:xfrm>
              <a:prstGeom prst="rect">
                <a:avLst/>
              </a:prstGeom>
              <a:solidFill>
                <a:srgbClr val="4B4B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6" name="Rectangle 368"/>
              <p:cNvSpPr>
                <a:spLocks noChangeArrowheads="1"/>
              </p:cNvSpPr>
              <p:nvPr/>
            </p:nvSpPr>
            <p:spPr bwMode="auto">
              <a:xfrm>
                <a:off x="3738" y="3813"/>
                <a:ext cx="249" cy="5"/>
              </a:xfrm>
              <a:prstGeom prst="rect">
                <a:avLst/>
              </a:prstGeom>
              <a:solidFill>
                <a:srgbClr val="4949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7" name="Rectangle 369"/>
              <p:cNvSpPr>
                <a:spLocks noChangeArrowheads="1"/>
              </p:cNvSpPr>
              <p:nvPr/>
            </p:nvSpPr>
            <p:spPr bwMode="auto">
              <a:xfrm>
                <a:off x="3738" y="3818"/>
                <a:ext cx="249" cy="6"/>
              </a:xfrm>
              <a:prstGeom prst="rect">
                <a:avLst/>
              </a:prstGeom>
              <a:solidFill>
                <a:srgbClr val="484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8" name="Rectangle 370"/>
              <p:cNvSpPr>
                <a:spLocks noChangeArrowheads="1"/>
              </p:cNvSpPr>
              <p:nvPr/>
            </p:nvSpPr>
            <p:spPr bwMode="auto">
              <a:xfrm>
                <a:off x="3738" y="3824"/>
                <a:ext cx="249" cy="2"/>
              </a:xfrm>
              <a:prstGeom prst="rect">
                <a:avLst/>
              </a:prstGeom>
              <a:solidFill>
                <a:srgbClr val="474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59" name="Rectangle 371"/>
              <p:cNvSpPr>
                <a:spLocks noChangeArrowheads="1"/>
              </p:cNvSpPr>
              <p:nvPr/>
            </p:nvSpPr>
            <p:spPr bwMode="auto">
              <a:xfrm>
                <a:off x="3738" y="3628"/>
                <a:ext cx="249" cy="198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n w="8001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0" name="Rectangle 372"/>
              <p:cNvSpPr>
                <a:spLocks noChangeArrowheads="1"/>
              </p:cNvSpPr>
              <p:nvPr/>
            </p:nvSpPr>
            <p:spPr bwMode="auto">
              <a:xfrm>
                <a:off x="4361" y="3480"/>
                <a:ext cx="249" cy="20"/>
              </a:xfrm>
              <a:prstGeom prst="rect">
                <a:avLst/>
              </a:prstGeom>
              <a:solidFill>
                <a:srgbClr val="99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1" name="Rectangle 373"/>
              <p:cNvSpPr>
                <a:spLocks noChangeArrowheads="1"/>
              </p:cNvSpPr>
              <p:nvPr/>
            </p:nvSpPr>
            <p:spPr bwMode="auto">
              <a:xfrm>
                <a:off x="4361" y="3500"/>
                <a:ext cx="249" cy="17"/>
              </a:xfrm>
              <a:prstGeom prst="rect">
                <a:avLst/>
              </a:prstGeom>
              <a:solidFill>
                <a:srgbClr val="9898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2" name="Rectangle 374"/>
              <p:cNvSpPr>
                <a:spLocks noChangeArrowheads="1"/>
              </p:cNvSpPr>
              <p:nvPr/>
            </p:nvSpPr>
            <p:spPr bwMode="auto">
              <a:xfrm>
                <a:off x="4361" y="3517"/>
                <a:ext cx="249" cy="12"/>
              </a:xfrm>
              <a:prstGeom prst="rect">
                <a:avLst/>
              </a:prstGeom>
              <a:solidFill>
                <a:srgbClr val="979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3" name="Rectangle 375"/>
              <p:cNvSpPr>
                <a:spLocks noChangeArrowheads="1"/>
              </p:cNvSpPr>
              <p:nvPr/>
            </p:nvSpPr>
            <p:spPr bwMode="auto">
              <a:xfrm>
                <a:off x="4361" y="3529"/>
                <a:ext cx="249" cy="11"/>
              </a:xfrm>
              <a:prstGeom prst="rect">
                <a:avLst/>
              </a:prstGeom>
              <a:solidFill>
                <a:srgbClr val="96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4" name="Rectangle 376"/>
              <p:cNvSpPr>
                <a:spLocks noChangeArrowheads="1"/>
              </p:cNvSpPr>
              <p:nvPr/>
            </p:nvSpPr>
            <p:spPr bwMode="auto">
              <a:xfrm>
                <a:off x="4361" y="3540"/>
                <a:ext cx="249" cy="5"/>
              </a:xfrm>
              <a:prstGeom prst="rect">
                <a:avLst/>
              </a:prstGeom>
              <a:solidFill>
                <a:srgbClr val="9494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5" name="Rectangle 377"/>
              <p:cNvSpPr>
                <a:spLocks noChangeArrowheads="1"/>
              </p:cNvSpPr>
              <p:nvPr/>
            </p:nvSpPr>
            <p:spPr bwMode="auto">
              <a:xfrm>
                <a:off x="4361" y="3545"/>
                <a:ext cx="249" cy="9"/>
              </a:xfrm>
              <a:prstGeom prst="rect">
                <a:avLst/>
              </a:prstGeom>
              <a:solidFill>
                <a:srgbClr val="949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6" name="Rectangle 378"/>
              <p:cNvSpPr>
                <a:spLocks noChangeArrowheads="1"/>
              </p:cNvSpPr>
              <p:nvPr/>
            </p:nvSpPr>
            <p:spPr bwMode="auto">
              <a:xfrm>
                <a:off x="4361" y="3554"/>
                <a:ext cx="249" cy="8"/>
              </a:xfrm>
              <a:prstGeom prst="rect">
                <a:avLst/>
              </a:prstGeom>
              <a:solidFill>
                <a:srgbClr val="939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7" name="Rectangle 379"/>
              <p:cNvSpPr>
                <a:spLocks noChangeArrowheads="1"/>
              </p:cNvSpPr>
              <p:nvPr/>
            </p:nvSpPr>
            <p:spPr bwMode="auto">
              <a:xfrm>
                <a:off x="4361" y="3562"/>
                <a:ext cx="249" cy="7"/>
              </a:xfrm>
              <a:prstGeom prst="rect">
                <a:avLst/>
              </a:prstGeom>
              <a:solidFill>
                <a:srgbClr val="919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8" name="Rectangle 380"/>
              <p:cNvSpPr>
                <a:spLocks noChangeArrowheads="1"/>
              </p:cNvSpPr>
              <p:nvPr/>
            </p:nvSpPr>
            <p:spPr bwMode="auto">
              <a:xfrm>
                <a:off x="4361" y="3569"/>
                <a:ext cx="249" cy="5"/>
              </a:xfrm>
              <a:prstGeom prst="rect">
                <a:avLst/>
              </a:prstGeom>
              <a:solidFill>
                <a:srgbClr val="909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69" name="Rectangle 381"/>
              <p:cNvSpPr>
                <a:spLocks noChangeArrowheads="1"/>
              </p:cNvSpPr>
              <p:nvPr/>
            </p:nvSpPr>
            <p:spPr bwMode="auto">
              <a:xfrm>
                <a:off x="4361" y="3574"/>
                <a:ext cx="249" cy="7"/>
              </a:xfrm>
              <a:prstGeom prst="rect">
                <a:avLst/>
              </a:prstGeom>
              <a:solidFill>
                <a:srgbClr val="8F8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0" name="Rectangle 382"/>
              <p:cNvSpPr>
                <a:spLocks noChangeArrowheads="1"/>
              </p:cNvSpPr>
              <p:nvPr/>
            </p:nvSpPr>
            <p:spPr bwMode="auto">
              <a:xfrm>
                <a:off x="4361" y="3581"/>
                <a:ext cx="249" cy="5"/>
              </a:xfrm>
              <a:prstGeom prst="rect">
                <a:avLst/>
              </a:prstGeom>
              <a:solidFill>
                <a:srgbClr val="8E8E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1" name="Rectangle 383"/>
              <p:cNvSpPr>
                <a:spLocks noChangeArrowheads="1"/>
              </p:cNvSpPr>
              <p:nvPr/>
            </p:nvSpPr>
            <p:spPr bwMode="auto">
              <a:xfrm>
                <a:off x="4361" y="3586"/>
                <a:ext cx="249" cy="5"/>
              </a:xfrm>
              <a:prstGeom prst="rect">
                <a:avLst/>
              </a:prstGeom>
              <a:solidFill>
                <a:srgbClr val="8D8D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2" name="Rectangle 384"/>
              <p:cNvSpPr>
                <a:spLocks noChangeArrowheads="1"/>
              </p:cNvSpPr>
              <p:nvPr/>
            </p:nvSpPr>
            <p:spPr bwMode="auto">
              <a:xfrm>
                <a:off x="4361" y="3591"/>
                <a:ext cx="249" cy="4"/>
              </a:xfrm>
              <a:prstGeom prst="rect">
                <a:avLst/>
              </a:prstGeom>
              <a:solidFill>
                <a:srgbClr val="8B8B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3" name="Rectangle 385"/>
              <p:cNvSpPr>
                <a:spLocks noChangeArrowheads="1"/>
              </p:cNvSpPr>
              <p:nvPr/>
            </p:nvSpPr>
            <p:spPr bwMode="auto">
              <a:xfrm>
                <a:off x="4361" y="3595"/>
                <a:ext cx="249" cy="6"/>
              </a:xfrm>
              <a:prstGeom prst="rect">
                <a:avLst/>
              </a:prstGeom>
              <a:solidFill>
                <a:srgbClr val="8A8A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4" name="Rectangle 386"/>
              <p:cNvSpPr>
                <a:spLocks noChangeArrowheads="1"/>
              </p:cNvSpPr>
              <p:nvPr/>
            </p:nvSpPr>
            <p:spPr bwMode="auto">
              <a:xfrm>
                <a:off x="4361" y="3601"/>
                <a:ext cx="249" cy="4"/>
              </a:xfrm>
              <a:prstGeom prst="rect">
                <a:avLst/>
              </a:prstGeom>
              <a:solidFill>
                <a:srgbClr val="8989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5" name="Rectangle 387"/>
              <p:cNvSpPr>
                <a:spLocks noChangeArrowheads="1"/>
              </p:cNvSpPr>
              <p:nvPr/>
            </p:nvSpPr>
            <p:spPr bwMode="auto">
              <a:xfrm>
                <a:off x="4361" y="3605"/>
                <a:ext cx="249" cy="5"/>
              </a:xfrm>
              <a:prstGeom prst="rect">
                <a:avLst/>
              </a:prstGeom>
              <a:solidFill>
                <a:srgbClr val="888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6" name="Rectangle 388"/>
              <p:cNvSpPr>
                <a:spLocks noChangeArrowheads="1"/>
              </p:cNvSpPr>
              <p:nvPr/>
            </p:nvSpPr>
            <p:spPr bwMode="auto">
              <a:xfrm>
                <a:off x="4361" y="3610"/>
                <a:ext cx="249" cy="4"/>
              </a:xfrm>
              <a:prstGeom prst="rect">
                <a:avLst/>
              </a:prstGeom>
              <a:solidFill>
                <a:srgbClr val="8686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7" name="Rectangle 389"/>
              <p:cNvSpPr>
                <a:spLocks noChangeArrowheads="1"/>
              </p:cNvSpPr>
              <p:nvPr/>
            </p:nvSpPr>
            <p:spPr bwMode="auto">
              <a:xfrm>
                <a:off x="4361" y="3614"/>
                <a:ext cx="249" cy="4"/>
              </a:xfrm>
              <a:prstGeom prst="rect">
                <a:avLst/>
              </a:prstGeom>
              <a:solidFill>
                <a:srgbClr val="8585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8" name="Rectangle 390"/>
              <p:cNvSpPr>
                <a:spLocks noChangeArrowheads="1"/>
              </p:cNvSpPr>
              <p:nvPr/>
            </p:nvSpPr>
            <p:spPr bwMode="auto">
              <a:xfrm>
                <a:off x="4361" y="3618"/>
                <a:ext cx="249" cy="3"/>
              </a:xfrm>
              <a:prstGeom prst="rect">
                <a:avLst/>
              </a:prstGeom>
              <a:solidFill>
                <a:srgbClr val="8484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79" name="Rectangle 391"/>
              <p:cNvSpPr>
                <a:spLocks noChangeArrowheads="1"/>
              </p:cNvSpPr>
              <p:nvPr/>
            </p:nvSpPr>
            <p:spPr bwMode="auto">
              <a:xfrm>
                <a:off x="4361" y="3621"/>
                <a:ext cx="249" cy="4"/>
              </a:xfrm>
              <a:prstGeom prst="rect">
                <a:avLst/>
              </a:prstGeom>
              <a:solidFill>
                <a:srgbClr val="8383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0" name="Rectangle 392"/>
              <p:cNvSpPr>
                <a:spLocks noChangeArrowheads="1"/>
              </p:cNvSpPr>
              <p:nvPr/>
            </p:nvSpPr>
            <p:spPr bwMode="auto">
              <a:xfrm>
                <a:off x="4361" y="3625"/>
                <a:ext cx="249" cy="4"/>
              </a:xfrm>
              <a:prstGeom prst="rect">
                <a:avLst/>
              </a:prstGeom>
              <a:solidFill>
                <a:srgbClr val="8282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1" name="Rectangle 393"/>
              <p:cNvSpPr>
                <a:spLocks noChangeArrowheads="1"/>
              </p:cNvSpPr>
              <p:nvPr/>
            </p:nvSpPr>
            <p:spPr bwMode="auto">
              <a:xfrm>
                <a:off x="4361" y="3629"/>
                <a:ext cx="249" cy="4"/>
              </a:xfrm>
              <a:prstGeom prst="rect">
                <a:avLst/>
              </a:prstGeom>
              <a:solidFill>
                <a:srgbClr val="8181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2" name="Rectangle 394"/>
              <p:cNvSpPr>
                <a:spLocks noChangeArrowheads="1"/>
              </p:cNvSpPr>
              <p:nvPr/>
            </p:nvSpPr>
            <p:spPr bwMode="auto">
              <a:xfrm>
                <a:off x="4361" y="3633"/>
                <a:ext cx="249" cy="3"/>
              </a:xfrm>
              <a:prstGeom prst="rect">
                <a:avLst/>
              </a:prstGeom>
              <a:solidFill>
                <a:srgbClr val="7F7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3" name="Rectangle 395"/>
              <p:cNvSpPr>
                <a:spLocks noChangeArrowheads="1"/>
              </p:cNvSpPr>
              <p:nvPr/>
            </p:nvSpPr>
            <p:spPr bwMode="auto">
              <a:xfrm>
                <a:off x="4361" y="3636"/>
                <a:ext cx="249" cy="4"/>
              </a:xfrm>
              <a:prstGeom prst="rect">
                <a:avLst/>
              </a:prstGeom>
              <a:solidFill>
                <a:srgbClr val="7E7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4" name="Rectangle 396"/>
              <p:cNvSpPr>
                <a:spLocks noChangeArrowheads="1"/>
              </p:cNvSpPr>
              <p:nvPr/>
            </p:nvSpPr>
            <p:spPr bwMode="auto">
              <a:xfrm>
                <a:off x="4361" y="3640"/>
                <a:ext cx="249" cy="4"/>
              </a:xfrm>
              <a:prstGeom prst="rect">
                <a:avLst/>
              </a:prstGeom>
              <a:solidFill>
                <a:srgbClr val="7D7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5" name="Rectangle 397"/>
              <p:cNvSpPr>
                <a:spLocks noChangeArrowheads="1"/>
              </p:cNvSpPr>
              <p:nvPr/>
            </p:nvSpPr>
            <p:spPr bwMode="auto">
              <a:xfrm>
                <a:off x="4361" y="3644"/>
                <a:ext cx="249" cy="3"/>
              </a:xfrm>
              <a:prstGeom prst="rect">
                <a:avLst/>
              </a:prstGeom>
              <a:solidFill>
                <a:srgbClr val="7C7C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6" name="Rectangle 398"/>
              <p:cNvSpPr>
                <a:spLocks noChangeArrowheads="1"/>
              </p:cNvSpPr>
              <p:nvPr/>
            </p:nvSpPr>
            <p:spPr bwMode="auto">
              <a:xfrm>
                <a:off x="4361" y="3647"/>
                <a:ext cx="249" cy="3"/>
              </a:xfrm>
              <a:prstGeom prst="rect">
                <a:avLst/>
              </a:prstGeom>
              <a:solidFill>
                <a:srgbClr val="7B7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7" name="Rectangle 399"/>
              <p:cNvSpPr>
                <a:spLocks noChangeArrowheads="1"/>
              </p:cNvSpPr>
              <p:nvPr/>
            </p:nvSpPr>
            <p:spPr bwMode="auto">
              <a:xfrm>
                <a:off x="4361" y="3650"/>
                <a:ext cx="249" cy="3"/>
              </a:xfrm>
              <a:prstGeom prst="rect">
                <a:avLst/>
              </a:prstGeom>
              <a:solidFill>
                <a:srgbClr val="7A7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8" name="Rectangle 400"/>
              <p:cNvSpPr>
                <a:spLocks noChangeArrowheads="1"/>
              </p:cNvSpPr>
              <p:nvPr/>
            </p:nvSpPr>
            <p:spPr bwMode="auto">
              <a:xfrm>
                <a:off x="4361" y="3653"/>
                <a:ext cx="249" cy="3"/>
              </a:xfrm>
              <a:prstGeom prst="rect">
                <a:avLst/>
              </a:prstGeom>
              <a:solidFill>
                <a:srgbClr val="787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89" name="Rectangle 401"/>
              <p:cNvSpPr>
                <a:spLocks noChangeArrowheads="1"/>
              </p:cNvSpPr>
              <p:nvPr/>
            </p:nvSpPr>
            <p:spPr bwMode="auto">
              <a:xfrm>
                <a:off x="4361" y="3656"/>
                <a:ext cx="249" cy="4"/>
              </a:xfrm>
              <a:prstGeom prst="rect">
                <a:avLst/>
              </a:prstGeom>
              <a:solidFill>
                <a:srgbClr val="777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0" name="Rectangle 402"/>
              <p:cNvSpPr>
                <a:spLocks noChangeArrowheads="1"/>
              </p:cNvSpPr>
              <p:nvPr/>
            </p:nvSpPr>
            <p:spPr bwMode="auto">
              <a:xfrm>
                <a:off x="4361" y="3660"/>
                <a:ext cx="249" cy="3"/>
              </a:xfrm>
              <a:prstGeom prst="rect">
                <a:avLst/>
              </a:prstGeom>
              <a:solidFill>
                <a:srgbClr val="7575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1" name="Rectangle 403"/>
              <p:cNvSpPr>
                <a:spLocks noChangeArrowheads="1"/>
              </p:cNvSpPr>
              <p:nvPr/>
            </p:nvSpPr>
            <p:spPr bwMode="auto">
              <a:xfrm>
                <a:off x="4361" y="3663"/>
                <a:ext cx="249" cy="2"/>
              </a:xfrm>
              <a:prstGeom prst="rect">
                <a:avLst/>
              </a:prstGeom>
              <a:solidFill>
                <a:srgbClr val="757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2" name="Rectangle 404"/>
              <p:cNvSpPr>
                <a:spLocks noChangeArrowheads="1"/>
              </p:cNvSpPr>
              <p:nvPr/>
            </p:nvSpPr>
            <p:spPr bwMode="auto">
              <a:xfrm>
                <a:off x="4361" y="3665"/>
                <a:ext cx="249" cy="5"/>
              </a:xfrm>
              <a:prstGeom prst="rect">
                <a:avLst/>
              </a:prstGeom>
              <a:solidFill>
                <a:srgbClr val="737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3" name="Rectangle 405"/>
              <p:cNvSpPr>
                <a:spLocks noChangeArrowheads="1"/>
              </p:cNvSpPr>
              <p:nvPr/>
            </p:nvSpPr>
            <p:spPr bwMode="auto">
              <a:xfrm>
                <a:off x="4361" y="3670"/>
                <a:ext cx="249" cy="2"/>
              </a:xfrm>
              <a:prstGeom prst="rect">
                <a:avLst/>
              </a:prstGeom>
              <a:solidFill>
                <a:srgbClr val="727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4" name="Rectangle 406"/>
              <p:cNvSpPr>
                <a:spLocks noChangeArrowheads="1"/>
              </p:cNvSpPr>
              <p:nvPr/>
            </p:nvSpPr>
            <p:spPr bwMode="auto">
              <a:xfrm>
                <a:off x="4361" y="3672"/>
                <a:ext cx="249" cy="3"/>
              </a:xfrm>
              <a:prstGeom prst="rect">
                <a:avLst/>
              </a:prstGeom>
              <a:solidFill>
                <a:srgbClr val="7171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5" name="Rectangle 407"/>
              <p:cNvSpPr>
                <a:spLocks noChangeArrowheads="1"/>
              </p:cNvSpPr>
              <p:nvPr/>
            </p:nvSpPr>
            <p:spPr bwMode="auto">
              <a:xfrm>
                <a:off x="4361" y="3675"/>
                <a:ext cx="249" cy="4"/>
              </a:xfrm>
              <a:prstGeom prst="rect">
                <a:avLst/>
              </a:prstGeom>
              <a:solidFill>
                <a:srgbClr val="7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6" name="Rectangle 408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249" cy="3"/>
              </a:xfrm>
              <a:prstGeom prst="rect">
                <a:avLst/>
              </a:prstGeom>
              <a:solidFill>
                <a:srgbClr val="6E6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  <p:sp>
            <p:nvSpPr>
              <p:cNvPr id="52497" name="Rectangle 409"/>
              <p:cNvSpPr>
                <a:spLocks noChangeArrowheads="1"/>
              </p:cNvSpPr>
              <p:nvPr/>
            </p:nvSpPr>
            <p:spPr bwMode="auto">
              <a:xfrm>
                <a:off x="4361" y="3682"/>
                <a:ext cx="249" cy="3"/>
              </a:xfrm>
              <a:prstGeom prst="rect">
                <a:avLst/>
              </a:prstGeom>
              <a:solidFill>
                <a:srgbClr val="6D6D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200"/>
              </a:p>
            </p:txBody>
          </p:sp>
        </p:grpSp>
        <p:sp>
          <p:nvSpPr>
            <p:cNvPr id="52234" name="Rectangle 411"/>
            <p:cNvSpPr>
              <a:spLocks noChangeArrowheads="1"/>
            </p:cNvSpPr>
            <p:nvPr/>
          </p:nvSpPr>
          <p:spPr bwMode="auto">
            <a:xfrm>
              <a:off x="4361" y="3685"/>
              <a:ext cx="249" cy="4"/>
            </a:xfrm>
            <a:prstGeom prst="rect">
              <a:avLst/>
            </a:prstGeom>
            <a:solidFill>
              <a:srgbClr val="6C6C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35" name="Rectangle 412"/>
            <p:cNvSpPr>
              <a:spLocks noChangeArrowheads="1"/>
            </p:cNvSpPr>
            <p:nvPr/>
          </p:nvSpPr>
          <p:spPr bwMode="auto">
            <a:xfrm>
              <a:off x="4361" y="3689"/>
              <a:ext cx="249" cy="2"/>
            </a:xfrm>
            <a:prstGeom prst="rect">
              <a:avLst/>
            </a:prstGeom>
            <a:solidFill>
              <a:srgbClr val="6B6B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36" name="Rectangle 413"/>
            <p:cNvSpPr>
              <a:spLocks noChangeArrowheads="1"/>
            </p:cNvSpPr>
            <p:nvPr/>
          </p:nvSpPr>
          <p:spPr bwMode="auto">
            <a:xfrm>
              <a:off x="4361" y="3691"/>
              <a:ext cx="249" cy="3"/>
            </a:xfrm>
            <a:prstGeom prst="rect">
              <a:avLst/>
            </a:prstGeom>
            <a:solidFill>
              <a:srgbClr val="6A6A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37" name="Rectangle 414"/>
            <p:cNvSpPr>
              <a:spLocks noChangeArrowheads="1"/>
            </p:cNvSpPr>
            <p:nvPr/>
          </p:nvSpPr>
          <p:spPr bwMode="auto">
            <a:xfrm>
              <a:off x="4361" y="3694"/>
              <a:ext cx="249" cy="4"/>
            </a:xfrm>
            <a:prstGeom prst="rect">
              <a:avLst/>
            </a:prstGeom>
            <a:solidFill>
              <a:srgbClr val="6969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38" name="Rectangle 415"/>
            <p:cNvSpPr>
              <a:spLocks noChangeArrowheads="1"/>
            </p:cNvSpPr>
            <p:nvPr/>
          </p:nvSpPr>
          <p:spPr bwMode="auto">
            <a:xfrm>
              <a:off x="4361" y="3698"/>
              <a:ext cx="249" cy="3"/>
            </a:xfrm>
            <a:prstGeom prst="rect">
              <a:avLst/>
            </a:prstGeom>
            <a:solidFill>
              <a:srgbClr val="6767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39" name="Rectangle 416"/>
            <p:cNvSpPr>
              <a:spLocks noChangeArrowheads="1"/>
            </p:cNvSpPr>
            <p:nvPr/>
          </p:nvSpPr>
          <p:spPr bwMode="auto">
            <a:xfrm>
              <a:off x="4361" y="3701"/>
              <a:ext cx="249" cy="3"/>
            </a:xfrm>
            <a:prstGeom prst="rect">
              <a:avLst/>
            </a:prstGeom>
            <a:solidFill>
              <a:srgbClr val="6666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0" name="Rectangle 417"/>
            <p:cNvSpPr>
              <a:spLocks noChangeArrowheads="1"/>
            </p:cNvSpPr>
            <p:nvPr/>
          </p:nvSpPr>
          <p:spPr bwMode="auto">
            <a:xfrm>
              <a:off x="4361" y="3704"/>
              <a:ext cx="249" cy="4"/>
            </a:xfrm>
            <a:prstGeom prst="rect">
              <a:avLst/>
            </a:prstGeom>
            <a:solidFill>
              <a:srgbClr val="6565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1" name="Rectangle 418"/>
            <p:cNvSpPr>
              <a:spLocks noChangeArrowheads="1"/>
            </p:cNvSpPr>
            <p:nvPr/>
          </p:nvSpPr>
          <p:spPr bwMode="auto">
            <a:xfrm>
              <a:off x="4361" y="3708"/>
              <a:ext cx="249" cy="2"/>
            </a:xfrm>
            <a:prstGeom prst="rect">
              <a:avLst/>
            </a:prstGeom>
            <a:solidFill>
              <a:srgbClr val="6363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2" name="Rectangle 419"/>
            <p:cNvSpPr>
              <a:spLocks noChangeArrowheads="1"/>
            </p:cNvSpPr>
            <p:nvPr/>
          </p:nvSpPr>
          <p:spPr bwMode="auto">
            <a:xfrm>
              <a:off x="4361" y="3710"/>
              <a:ext cx="249" cy="3"/>
            </a:xfrm>
            <a:prstGeom prst="rect">
              <a:avLst/>
            </a:prstGeom>
            <a:solidFill>
              <a:srgbClr val="6262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3" name="Rectangle 420"/>
            <p:cNvSpPr>
              <a:spLocks noChangeArrowheads="1"/>
            </p:cNvSpPr>
            <p:nvPr/>
          </p:nvSpPr>
          <p:spPr bwMode="auto">
            <a:xfrm>
              <a:off x="4361" y="3713"/>
              <a:ext cx="249" cy="4"/>
            </a:xfrm>
            <a:prstGeom prst="rect">
              <a:avLst/>
            </a:prstGeom>
            <a:solidFill>
              <a:srgbClr val="616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4" name="Rectangle 421"/>
            <p:cNvSpPr>
              <a:spLocks noChangeArrowheads="1"/>
            </p:cNvSpPr>
            <p:nvPr/>
          </p:nvSpPr>
          <p:spPr bwMode="auto">
            <a:xfrm>
              <a:off x="4361" y="3717"/>
              <a:ext cx="249" cy="3"/>
            </a:xfrm>
            <a:prstGeom prst="rect">
              <a:avLst/>
            </a:prstGeom>
            <a:solidFill>
              <a:srgbClr val="606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5" name="Rectangle 422"/>
            <p:cNvSpPr>
              <a:spLocks noChangeArrowheads="1"/>
            </p:cNvSpPr>
            <p:nvPr/>
          </p:nvSpPr>
          <p:spPr bwMode="auto">
            <a:xfrm>
              <a:off x="4361" y="3720"/>
              <a:ext cx="249" cy="3"/>
            </a:xfrm>
            <a:prstGeom prst="rect">
              <a:avLst/>
            </a:prstGeom>
            <a:solidFill>
              <a:srgbClr val="5F5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6" name="Rectangle 423"/>
            <p:cNvSpPr>
              <a:spLocks noChangeArrowheads="1"/>
            </p:cNvSpPr>
            <p:nvPr/>
          </p:nvSpPr>
          <p:spPr bwMode="auto">
            <a:xfrm>
              <a:off x="4361" y="3723"/>
              <a:ext cx="249" cy="3"/>
            </a:xfrm>
            <a:prstGeom prst="rect">
              <a:avLst/>
            </a:prstGeom>
            <a:solidFill>
              <a:srgbClr val="5E5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7" name="Rectangle 424"/>
            <p:cNvSpPr>
              <a:spLocks noChangeArrowheads="1"/>
            </p:cNvSpPr>
            <p:nvPr/>
          </p:nvSpPr>
          <p:spPr bwMode="auto">
            <a:xfrm>
              <a:off x="4361" y="3726"/>
              <a:ext cx="249" cy="4"/>
            </a:xfrm>
            <a:prstGeom prst="rect">
              <a:avLst/>
            </a:prstGeom>
            <a:solidFill>
              <a:srgbClr val="5D5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8" name="Rectangle 425"/>
            <p:cNvSpPr>
              <a:spLocks noChangeArrowheads="1"/>
            </p:cNvSpPr>
            <p:nvPr/>
          </p:nvSpPr>
          <p:spPr bwMode="auto">
            <a:xfrm>
              <a:off x="4361" y="3730"/>
              <a:ext cx="249" cy="3"/>
            </a:xfrm>
            <a:prstGeom prst="rect">
              <a:avLst/>
            </a:prstGeom>
            <a:solidFill>
              <a:srgbClr val="5B5B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49" name="Rectangle 426"/>
            <p:cNvSpPr>
              <a:spLocks noChangeArrowheads="1"/>
            </p:cNvSpPr>
            <p:nvPr/>
          </p:nvSpPr>
          <p:spPr bwMode="auto">
            <a:xfrm>
              <a:off x="4361" y="3733"/>
              <a:ext cx="249" cy="4"/>
            </a:xfrm>
            <a:prstGeom prst="rect">
              <a:avLst/>
            </a:prstGeom>
            <a:solidFill>
              <a:srgbClr val="5A5A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0" name="Rectangle 427"/>
            <p:cNvSpPr>
              <a:spLocks noChangeArrowheads="1"/>
            </p:cNvSpPr>
            <p:nvPr/>
          </p:nvSpPr>
          <p:spPr bwMode="auto">
            <a:xfrm>
              <a:off x="4361" y="3737"/>
              <a:ext cx="249" cy="4"/>
            </a:xfrm>
            <a:prstGeom prst="rect">
              <a:avLst/>
            </a:prstGeom>
            <a:solidFill>
              <a:srgbClr val="5959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1" name="Rectangle 428"/>
            <p:cNvSpPr>
              <a:spLocks noChangeArrowheads="1"/>
            </p:cNvSpPr>
            <p:nvPr/>
          </p:nvSpPr>
          <p:spPr bwMode="auto">
            <a:xfrm>
              <a:off x="4361" y="3741"/>
              <a:ext cx="249" cy="4"/>
            </a:xfrm>
            <a:prstGeom prst="rect">
              <a:avLst/>
            </a:prstGeom>
            <a:solidFill>
              <a:srgbClr val="5858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2" name="Rectangle 429"/>
            <p:cNvSpPr>
              <a:spLocks noChangeArrowheads="1"/>
            </p:cNvSpPr>
            <p:nvPr/>
          </p:nvSpPr>
          <p:spPr bwMode="auto">
            <a:xfrm>
              <a:off x="4361" y="3745"/>
              <a:ext cx="249" cy="4"/>
            </a:xfrm>
            <a:prstGeom prst="rect">
              <a:avLst/>
            </a:prstGeom>
            <a:solidFill>
              <a:srgbClr val="5757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3" name="Rectangle 430"/>
            <p:cNvSpPr>
              <a:spLocks noChangeArrowheads="1"/>
            </p:cNvSpPr>
            <p:nvPr/>
          </p:nvSpPr>
          <p:spPr bwMode="auto">
            <a:xfrm>
              <a:off x="4361" y="3749"/>
              <a:ext cx="249" cy="4"/>
            </a:xfrm>
            <a:prstGeom prst="rect">
              <a:avLst/>
            </a:prstGeom>
            <a:solidFill>
              <a:srgbClr val="5555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4" name="Rectangle 431"/>
            <p:cNvSpPr>
              <a:spLocks noChangeArrowheads="1"/>
            </p:cNvSpPr>
            <p:nvPr/>
          </p:nvSpPr>
          <p:spPr bwMode="auto">
            <a:xfrm>
              <a:off x="4361" y="3753"/>
              <a:ext cx="249" cy="5"/>
            </a:xfrm>
            <a:prstGeom prst="rect">
              <a:avLst/>
            </a:prstGeom>
            <a:solidFill>
              <a:srgbClr val="5454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5" name="Rectangle 432"/>
            <p:cNvSpPr>
              <a:spLocks noChangeArrowheads="1"/>
            </p:cNvSpPr>
            <p:nvPr/>
          </p:nvSpPr>
          <p:spPr bwMode="auto">
            <a:xfrm>
              <a:off x="4361" y="3758"/>
              <a:ext cx="249" cy="4"/>
            </a:xfrm>
            <a:prstGeom prst="rect">
              <a:avLst/>
            </a:prstGeom>
            <a:solidFill>
              <a:srgbClr val="5353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6" name="Rectangle 433"/>
            <p:cNvSpPr>
              <a:spLocks noChangeArrowheads="1"/>
            </p:cNvSpPr>
            <p:nvPr/>
          </p:nvSpPr>
          <p:spPr bwMode="auto">
            <a:xfrm>
              <a:off x="4361" y="3762"/>
              <a:ext cx="249" cy="5"/>
            </a:xfrm>
            <a:prstGeom prst="rect">
              <a:avLst/>
            </a:prstGeom>
            <a:solidFill>
              <a:srgbClr val="5252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7" name="Rectangle 434"/>
            <p:cNvSpPr>
              <a:spLocks noChangeArrowheads="1"/>
            </p:cNvSpPr>
            <p:nvPr/>
          </p:nvSpPr>
          <p:spPr bwMode="auto">
            <a:xfrm>
              <a:off x="4361" y="3767"/>
              <a:ext cx="249" cy="4"/>
            </a:xfrm>
            <a:prstGeom prst="rect">
              <a:avLst/>
            </a:prstGeom>
            <a:solidFill>
              <a:srgbClr val="5151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8" name="Rectangle 435"/>
            <p:cNvSpPr>
              <a:spLocks noChangeArrowheads="1"/>
            </p:cNvSpPr>
            <p:nvPr/>
          </p:nvSpPr>
          <p:spPr bwMode="auto">
            <a:xfrm>
              <a:off x="4361" y="3771"/>
              <a:ext cx="249" cy="6"/>
            </a:xfrm>
            <a:prstGeom prst="rect">
              <a:avLst/>
            </a:prstGeom>
            <a:solidFill>
              <a:srgbClr val="5050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59" name="Rectangle 436"/>
            <p:cNvSpPr>
              <a:spLocks noChangeArrowheads="1"/>
            </p:cNvSpPr>
            <p:nvPr/>
          </p:nvSpPr>
          <p:spPr bwMode="auto">
            <a:xfrm>
              <a:off x="4361" y="3777"/>
              <a:ext cx="249" cy="5"/>
            </a:xfrm>
            <a:prstGeom prst="rect">
              <a:avLst/>
            </a:prstGeom>
            <a:solidFill>
              <a:srgbClr val="4E4E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0" name="Rectangle 437"/>
            <p:cNvSpPr>
              <a:spLocks noChangeArrowheads="1"/>
            </p:cNvSpPr>
            <p:nvPr/>
          </p:nvSpPr>
          <p:spPr bwMode="auto">
            <a:xfrm>
              <a:off x="4361" y="3782"/>
              <a:ext cx="249" cy="7"/>
            </a:xfrm>
            <a:prstGeom prst="rect">
              <a:avLst/>
            </a:prstGeom>
            <a:solidFill>
              <a:srgbClr val="4D4D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1" name="Rectangle 438"/>
            <p:cNvSpPr>
              <a:spLocks noChangeArrowheads="1"/>
            </p:cNvSpPr>
            <p:nvPr/>
          </p:nvSpPr>
          <p:spPr bwMode="auto">
            <a:xfrm>
              <a:off x="4361" y="3789"/>
              <a:ext cx="249" cy="6"/>
            </a:xfrm>
            <a:prstGeom prst="rect">
              <a:avLst/>
            </a:prstGeom>
            <a:solidFill>
              <a:srgbClr val="4C4C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2" name="Rectangle 439"/>
            <p:cNvSpPr>
              <a:spLocks noChangeArrowheads="1"/>
            </p:cNvSpPr>
            <p:nvPr/>
          </p:nvSpPr>
          <p:spPr bwMode="auto">
            <a:xfrm>
              <a:off x="4361" y="3795"/>
              <a:ext cx="249" cy="8"/>
            </a:xfrm>
            <a:prstGeom prst="rect">
              <a:avLst/>
            </a:prstGeom>
            <a:solidFill>
              <a:srgbClr val="4B4B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3" name="Rectangle 440"/>
            <p:cNvSpPr>
              <a:spLocks noChangeArrowheads="1"/>
            </p:cNvSpPr>
            <p:nvPr/>
          </p:nvSpPr>
          <p:spPr bwMode="auto">
            <a:xfrm>
              <a:off x="4361" y="3803"/>
              <a:ext cx="249" cy="8"/>
            </a:xfrm>
            <a:prstGeom prst="rect">
              <a:avLst/>
            </a:prstGeom>
            <a:solidFill>
              <a:srgbClr val="4949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4" name="Rectangle 441"/>
            <p:cNvSpPr>
              <a:spLocks noChangeArrowheads="1"/>
            </p:cNvSpPr>
            <p:nvPr/>
          </p:nvSpPr>
          <p:spPr bwMode="auto">
            <a:xfrm>
              <a:off x="4361" y="3811"/>
              <a:ext cx="249" cy="11"/>
            </a:xfrm>
            <a:prstGeom prst="rect">
              <a:avLst/>
            </a:prstGeom>
            <a:solidFill>
              <a:srgbClr val="484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5" name="Rectangle 442"/>
            <p:cNvSpPr>
              <a:spLocks noChangeArrowheads="1"/>
            </p:cNvSpPr>
            <p:nvPr/>
          </p:nvSpPr>
          <p:spPr bwMode="auto">
            <a:xfrm>
              <a:off x="4361" y="3822"/>
              <a:ext cx="249" cy="4"/>
            </a:xfrm>
            <a:prstGeom prst="rect">
              <a:avLst/>
            </a:prstGeom>
            <a:solidFill>
              <a:srgbClr val="4747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6" name="Rectangle 443"/>
            <p:cNvSpPr>
              <a:spLocks noChangeArrowheads="1"/>
            </p:cNvSpPr>
            <p:nvPr/>
          </p:nvSpPr>
          <p:spPr bwMode="auto">
            <a:xfrm>
              <a:off x="4361" y="3480"/>
              <a:ext cx="249" cy="34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8001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 sz="1200"/>
            </a:p>
          </p:txBody>
        </p:sp>
        <p:sp>
          <p:nvSpPr>
            <p:cNvPr id="52267" name="Line 444"/>
            <p:cNvSpPr>
              <a:spLocks noChangeShapeType="1"/>
            </p:cNvSpPr>
            <p:nvPr/>
          </p:nvSpPr>
          <p:spPr bwMode="auto">
            <a:xfrm>
              <a:off x="1061" y="1646"/>
              <a:ext cx="0" cy="21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68" name="Line 445"/>
            <p:cNvSpPr>
              <a:spLocks noChangeShapeType="1"/>
            </p:cNvSpPr>
            <p:nvPr/>
          </p:nvSpPr>
          <p:spPr bwMode="auto">
            <a:xfrm>
              <a:off x="1033" y="3826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69" name="Line 446"/>
            <p:cNvSpPr>
              <a:spLocks noChangeShapeType="1"/>
            </p:cNvSpPr>
            <p:nvPr/>
          </p:nvSpPr>
          <p:spPr bwMode="auto">
            <a:xfrm>
              <a:off x="1033" y="3514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0" name="Line 447"/>
            <p:cNvSpPr>
              <a:spLocks noChangeShapeType="1"/>
            </p:cNvSpPr>
            <p:nvPr/>
          </p:nvSpPr>
          <p:spPr bwMode="auto">
            <a:xfrm>
              <a:off x="1033" y="3203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1" name="Line 448"/>
            <p:cNvSpPr>
              <a:spLocks noChangeShapeType="1"/>
            </p:cNvSpPr>
            <p:nvPr/>
          </p:nvSpPr>
          <p:spPr bwMode="auto">
            <a:xfrm>
              <a:off x="1033" y="2891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2" name="Line 449"/>
            <p:cNvSpPr>
              <a:spLocks noChangeShapeType="1"/>
            </p:cNvSpPr>
            <p:nvPr/>
          </p:nvSpPr>
          <p:spPr bwMode="auto">
            <a:xfrm>
              <a:off x="1033" y="2580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3" name="Line 450"/>
            <p:cNvSpPr>
              <a:spLocks noChangeShapeType="1"/>
            </p:cNvSpPr>
            <p:nvPr/>
          </p:nvSpPr>
          <p:spPr bwMode="auto">
            <a:xfrm>
              <a:off x="1033" y="2268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4" name="Line 451"/>
            <p:cNvSpPr>
              <a:spLocks noChangeShapeType="1"/>
            </p:cNvSpPr>
            <p:nvPr/>
          </p:nvSpPr>
          <p:spPr bwMode="auto">
            <a:xfrm>
              <a:off x="1033" y="1957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5" name="Line 452"/>
            <p:cNvSpPr>
              <a:spLocks noChangeShapeType="1"/>
            </p:cNvSpPr>
            <p:nvPr/>
          </p:nvSpPr>
          <p:spPr bwMode="auto">
            <a:xfrm>
              <a:off x="1033" y="1646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6" name="Line 453"/>
            <p:cNvSpPr>
              <a:spLocks noChangeShapeType="1"/>
            </p:cNvSpPr>
            <p:nvPr/>
          </p:nvSpPr>
          <p:spPr bwMode="auto">
            <a:xfrm>
              <a:off x="1061" y="3826"/>
              <a:ext cx="37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7" name="Line 454"/>
            <p:cNvSpPr>
              <a:spLocks noChangeShapeType="1"/>
            </p:cNvSpPr>
            <p:nvPr/>
          </p:nvSpPr>
          <p:spPr bwMode="auto">
            <a:xfrm flipV="1">
              <a:off x="1061" y="382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8" name="Line 455"/>
            <p:cNvSpPr>
              <a:spLocks noChangeShapeType="1"/>
            </p:cNvSpPr>
            <p:nvPr/>
          </p:nvSpPr>
          <p:spPr bwMode="auto">
            <a:xfrm flipV="1">
              <a:off x="1683" y="382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79" name="Line 456"/>
            <p:cNvSpPr>
              <a:spLocks noChangeShapeType="1"/>
            </p:cNvSpPr>
            <p:nvPr/>
          </p:nvSpPr>
          <p:spPr bwMode="auto">
            <a:xfrm flipV="1">
              <a:off x="2306" y="382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80" name="Line 457"/>
            <p:cNvSpPr>
              <a:spLocks noChangeShapeType="1"/>
            </p:cNvSpPr>
            <p:nvPr/>
          </p:nvSpPr>
          <p:spPr bwMode="auto">
            <a:xfrm flipV="1">
              <a:off x="2929" y="382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81" name="Line 458"/>
            <p:cNvSpPr>
              <a:spLocks noChangeShapeType="1"/>
            </p:cNvSpPr>
            <p:nvPr/>
          </p:nvSpPr>
          <p:spPr bwMode="auto">
            <a:xfrm flipV="1">
              <a:off x="3551" y="382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82" name="Line 459"/>
            <p:cNvSpPr>
              <a:spLocks noChangeShapeType="1"/>
            </p:cNvSpPr>
            <p:nvPr/>
          </p:nvSpPr>
          <p:spPr bwMode="auto">
            <a:xfrm flipV="1">
              <a:off x="4174" y="382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83" name="Line 460"/>
            <p:cNvSpPr>
              <a:spLocks noChangeShapeType="1"/>
            </p:cNvSpPr>
            <p:nvPr/>
          </p:nvSpPr>
          <p:spPr bwMode="auto">
            <a:xfrm flipV="1">
              <a:off x="4797" y="382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284" name="Rectangle 461"/>
            <p:cNvSpPr>
              <a:spLocks noChangeArrowheads="1"/>
            </p:cNvSpPr>
            <p:nvPr/>
          </p:nvSpPr>
          <p:spPr bwMode="auto">
            <a:xfrm>
              <a:off x="878" y="3774"/>
              <a:ext cx="148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0%</a:t>
              </a:r>
              <a:endParaRPr lang="sv-SE" sz="1200"/>
            </a:p>
          </p:txBody>
        </p:sp>
        <p:sp>
          <p:nvSpPr>
            <p:cNvPr id="52285" name="Rectangle 462"/>
            <p:cNvSpPr>
              <a:spLocks noChangeArrowheads="1"/>
            </p:cNvSpPr>
            <p:nvPr/>
          </p:nvSpPr>
          <p:spPr bwMode="auto">
            <a:xfrm>
              <a:off x="824" y="3463"/>
              <a:ext cx="2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10%</a:t>
              </a:r>
              <a:endParaRPr lang="sv-SE" sz="1200"/>
            </a:p>
          </p:txBody>
        </p:sp>
        <p:sp>
          <p:nvSpPr>
            <p:cNvPr id="52286" name="Rectangle 463"/>
            <p:cNvSpPr>
              <a:spLocks noChangeArrowheads="1"/>
            </p:cNvSpPr>
            <p:nvPr/>
          </p:nvSpPr>
          <p:spPr bwMode="auto">
            <a:xfrm>
              <a:off x="824" y="3151"/>
              <a:ext cx="2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20%</a:t>
              </a:r>
              <a:endParaRPr lang="sv-SE" sz="1200"/>
            </a:p>
          </p:txBody>
        </p:sp>
        <p:sp>
          <p:nvSpPr>
            <p:cNvPr id="52287" name="Rectangle 464"/>
            <p:cNvSpPr>
              <a:spLocks noChangeArrowheads="1"/>
            </p:cNvSpPr>
            <p:nvPr/>
          </p:nvSpPr>
          <p:spPr bwMode="auto">
            <a:xfrm>
              <a:off x="824" y="2840"/>
              <a:ext cx="2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30%</a:t>
              </a:r>
              <a:endParaRPr lang="sv-SE" sz="1200"/>
            </a:p>
          </p:txBody>
        </p:sp>
        <p:sp>
          <p:nvSpPr>
            <p:cNvPr id="52288" name="Rectangle 465"/>
            <p:cNvSpPr>
              <a:spLocks noChangeArrowheads="1"/>
            </p:cNvSpPr>
            <p:nvPr/>
          </p:nvSpPr>
          <p:spPr bwMode="auto">
            <a:xfrm>
              <a:off x="824" y="2528"/>
              <a:ext cx="2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40%</a:t>
              </a:r>
              <a:endParaRPr lang="sv-SE" sz="1200"/>
            </a:p>
          </p:txBody>
        </p:sp>
        <p:sp>
          <p:nvSpPr>
            <p:cNvPr id="52289" name="Rectangle 466"/>
            <p:cNvSpPr>
              <a:spLocks noChangeArrowheads="1"/>
            </p:cNvSpPr>
            <p:nvPr/>
          </p:nvSpPr>
          <p:spPr bwMode="auto">
            <a:xfrm>
              <a:off x="824" y="2216"/>
              <a:ext cx="2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50%</a:t>
              </a:r>
              <a:endParaRPr lang="sv-SE" sz="1200"/>
            </a:p>
          </p:txBody>
        </p:sp>
        <p:sp>
          <p:nvSpPr>
            <p:cNvPr id="52290" name="Rectangle 467"/>
            <p:cNvSpPr>
              <a:spLocks noChangeArrowheads="1"/>
            </p:cNvSpPr>
            <p:nvPr/>
          </p:nvSpPr>
          <p:spPr bwMode="auto">
            <a:xfrm>
              <a:off x="824" y="1905"/>
              <a:ext cx="2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60%</a:t>
              </a:r>
              <a:endParaRPr lang="sv-SE" sz="1200"/>
            </a:p>
          </p:txBody>
        </p:sp>
        <p:sp>
          <p:nvSpPr>
            <p:cNvPr id="52291" name="Rectangle 468"/>
            <p:cNvSpPr>
              <a:spLocks noChangeArrowheads="1"/>
            </p:cNvSpPr>
            <p:nvPr/>
          </p:nvSpPr>
          <p:spPr bwMode="auto">
            <a:xfrm>
              <a:off x="824" y="1594"/>
              <a:ext cx="2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70%</a:t>
              </a:r>
              <a:endParaRPr lang="sv-SE" sz="1200"/>
            </a:p>
          </p:txBody>
        </p:sp>
        <p:sp>
          <p:nvSpPr>
            <p:cNvPr id="52292" name="Rectangle 469"/>
            <p:cNvSpPr>
              <a:spLocks noChangeArrowheads="1"/>
            </p:cNvSpPr>
            <p:nvPr/>
          </p:nvSpPr>
          <p:spPr bwMode="auto">
            <a:xfrm>
              <a:off x="1183" y="3895"/>
              <a:ext cx="41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Standard</a:t>
              </a:r>
              <a:endParaRPr lang="sv-SE" sz="1200"/>
            </a:p>
          </p:txBody>
        </p:sp>
        <p:sp>
          <p:nvSpPr>
            <p:cNvPr id="52293" name="Rectangle 470"/>
            <p:cNvSpPr>
              <a:spLocks noChangeArrowheads="1"/>
            </p:cNvSpPr>
            <p:nvPr/>
          </p:nvSpPr>
          <p:spPr bwMode="auto">
            <a:xfrm>
              <a:off x="1845" y="3895"/>
              <a:ext cx="33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Touring</a:t>
              </a:r>
              <a:endParaRPr lang="sv-SE" sz="1200"/>
            </a:p>
          </p:txBody>
        </p:sp>
        <p:sp>
          <p:nvSpPr>
            <p:cNvPr id="52294" name="Rectangle 471"/>
            <p:cNvSpPr>
              <a:spLocks noChangeArrowheads="1"/>
            </p:cNvSpPr>
            <p:nvPr/>
          </p:nvSpPr>
          <p:spPr bwMode="auto">
            <a:xfrm>
              <a:off x="2384" y="3895"/>
              <a:ext cx="50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Supersport</a:t>
              </a:r>
              <a:endParaRPr lang="sv-SE" sz="1200"/>
            </a:p>
          </p:txBody>
        </p:sp>
        <p:sp>
          <p:nvSpPr>
            <p:cNvPr id="52295" name="Rectangle 472"/>
            <p:cNvSpPr>
              <a:spLocks noChangeArrowheads="1"/>
            </p:cNvSpPr>
            <p:nvPr/>
          </p:nvSpPr>
          <p:spPr bwMode="auto">
            <a:xfrm>
              <a:off x="2978" y="3895"/>
              <a:ext cx="56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Sporttouring</a:t>
              </a:r>
              <a:endParaRPr lang="sv-SE" sz="1200"/>
            </a:p>
          </p:txBody>
        </p:sp>
        <p:sp>
          <p:nvSpPr>
            <p:cNvPr id="52296" name="Rectangle 473"/>
            <p:cNvSpPr>
              <a:spLocks noChangeArrowheads="1"/>
            </p:cNvSpPr>
            <p:nvPr/>
          </p:nvSpPr>
          <p:spPr bwMode="auto">
            <a:xfrm>
              <a:off x="3704" y="3895"/>
              <a:ext cx="35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Custom</a:t>
              </a:r>
              <a:endParaRPr lang="sv-SE" sz="1200"/>
            </a:p>
          </p:txBody>
        </p:sp>
        <p:sp>
          <p:nvSpPr>
            <p:cNvPr id="52297" name="Rectangle 474"/>
            <p:cNvSpPr>
              <a:spLocks noChangeArrowheads="1"/>
            </p:cNvSpPr>
            <p:nvPr/>
          </p:nvSpPr>
          <p:spPr bwMode="auto">
            <a:xfrm>
              <a:off x="4335" y="3895"/>
              <a:ext cx="34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Offroad</a:t>
              </a:r>
              <a:endParaRPr lang="sv-SE" sz="1200"/>
            </a:p>
          </p:txBody>
        </p:sp>
      </p:grp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6300788" y="1660525"/>
            <a:ext cx="2479675" cy="1381125"/>
          </a:xfrm>
          <a:prstGeom prst="rect">
            <a:avLst/>
          </a:prstGeom>
          <a:solidFill>
            <a:srgbClr val="D1CAFA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i="1">
                <a:solidFill>
                  <a:srgbClr val="000066"/>
                </a:solidFill>
              </a:rPr>
              <a:t>Skyltad = max 10 km/h över skyltad hasighet</a:t>
            </a:r>
          </a:p>
          <a:p>
            <a:pPr>
              <a:spcBef>
                <a:spcPct val="50000"/>
              </a:spcBef>
            </a:pPr>
            <a:r>
              <a:rPr lang="sv-SE" sz="1200" i="1">
                <a:solidFill>
                  <a:srgbClr val="000066"/>
                </a:solidFill>
              </a:rPr>
              <a:t>Över = 10-30 km/h över skyltad hastighet</a:t>
            </a:r>
          </a:p>
          <a:p>
            <a:pPr>
              <a:spcBef>
                <a:spcPct val="50000"/>
              </a:spcBef>
            </a:pPr>
            <a:r>
              <a:rPr lang="sv-SE" sz="1200" i="1">
                <a:solidFill>
                  <a:srgbClr val="000066"/>
                </a:solidFill>
              </a:rPr>
              <a:t>Mycket över = mer än 30 km/h över skyltad hastighet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Alkohol och droger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2005-2008 (182 olyckor)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0" y="542925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Var fjärde omkommen mc-förare var alkohol- eller drogpåverkad.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785786" y="1428736"/>
          <a:ext cx="757242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Hjälmanvändning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2005-2008 (182 olyckor)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/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5357813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Var femte omkommen motorcyklist saknade eller tappade hjälmen. 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857224" y="1357298"/>
          <a:ext cx="6643734" cy="38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429000" y="5857875"/>
            <a:ext cx="557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/>
              <a:t>*</a:t>
            </a:r>
            <a:r>
              <a:rPr lang="sv-SE" sz="1200">
                <a:cs typeface="Arial" charset="0"/>
              </a:rPr>
              <a:t> Källa: djupstudier av dödsolyckor</a:t>
            </a:r>
            <a:endParaRPr lang="sv-S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svårt skadade motorcyklister och mopedister i trafiken enligt polisuppgifter under de senaste 12 månaderna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6858021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ubrik 1"/>
          <p:cNvSpPr>
            <a:spLocks noGrp="1"/>
          </p:cNvSpPr>
          <p:nvPr>
            <p:ph type="title"/>
          </p:nvPr>
        </p:nvSpPr>
        <p:spPr>
          <a:xfrm>
            <a:off x="642938" y="0"/>
            <a:ext cx="8358187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Korrelationer hjälm, körkort, alkohol, hastighet i dödsolyckor med mc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2005-2008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1438" y="3643313"/>
            <a:ext cx="1614487" cy="52387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400" b="1" dirty="0"/>
              <a:t>Alkoholpåverkad</a:t>
            </a:r>
          </a:p>
          <a:p>
            <a:pPr algn="ctr">
              <a:defRPr/>
            </a:pPr>
            <a:r>
              <a:rPr lang="sv-SE" sz="1400" b="1" dirty="0"/>
              <a:t>  totalt  24%</a:t>
            </a:r>
          </a:p>
        </p:txBody>
      </p:sp>
      <p:cxnSp>
        <p:nvCxnSpPr>
          <p:cNvPr id="9" name="Rak 8"/>
          <p:cNvCxnSpPr>
            <a:stCxn id="8" idx="0"/>
          </p:cNvCxnSpPr>
          <p:nvPr/>
        </p:nvCxnSpPr>
        <p:spPr>
          <a:xfrm rot="5400000" flipH="1" flipV="1">
            <a:off x="831851" y="3117850"/>
            <a:ext cx="571500" cy="4794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5286375" y="1071563"/>
            <a:ext cx="1643063" cy="52387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400" b="1" dirty="0"/>
              <a:t>Inget mc-körkort</a:t>
            </a:r>
          </a:p>
          <a:p>
            <a:pPr algn="ctr">
              <a:defRPr/>
            </a:pPr>
            <a:r>
              <a:rPr lang="sv-SE" sz="1400" b="1" dirty="0"/>
              <a:t>totalt  26%</a:t>
            </a:r>
          </a:p>
        </p:txBody>
      </p:sp>
      <p:cxnSp>
        <p:nvCxnSpPr>
          <p:cNvPr id="11" name="Rak 10"/>
          <p:cNvCxnSpPr>
            <a:stCxn id="10" idx="1"/>
            <a:endCxn id="5" idx="7"/>
          </p:cNvCxnSpPr>
          <p:nvPr/>
        </p:nvCxnSpPr>
        <p:spPr>
          <a:xfrm rot="10800000" flipV="1">
            <a:off x="4883150" y="1333500"/>
            <a:ext cx="403225" cy="3238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357188" y="1000125"/>
            <a:ext cx="1143000" cy="52387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400" b="1" dirty="0"/>
              <a:t>Ej hjälm</a:t>
            </a:r>
          </a:p>
          <a:p>
            <a:pPr algn="ctr">
              <a:defRPr/>
            </a:pPr>
            <a:r>
              <a:rPr lang="sv-SE" sz="1400" b="1" dirty="0"/>
              <a:t>   totalt  8%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0" y="5643563"/>
            <a:ext cx="1785938" cy="52387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400" b="1" dirty="0"/>
              <a:t>Hastighet mkt över</a:t>
            </a:r>
          </a:p>
          <a:p>
            <a:pPr algn="ctr">
              <a:defRPr/>
            </a:pPr>
            <a:r>
              <a:rPr lang="sv-SE" sz="1400" b="1" dirty="0"/>
              <a:t> totalt  36%</a:t>
            </a:r>
          </a:p>
        </p:txBody>
      </p:sp>
      <p:cxnSp>
        <p:nvCxnSpPr>
          <p:cNvPr id="22" name="Rak 21"/>
          <p:cNvCxnSpPr>
            <a:stCxn id="21" idx="0"/>
          </p:cNvCxnSpPr>
          <p:nvPr/>
        </p:nvCxnSpPr>
        <p:spPr>
          <a:xfrm rot="5400000" flipH="1" flipV="1">
            <a:off x="874712" y="5232401"/>
            <a:ext cx="428625" cy="3937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>
            <a:stCxn id="19" idx="3"/>
            <a:endCxn id="12" idx="1"/>
          </p:cNvCxnSpPr>
          <p:nvPr/>
        </p:nvCxnSpPr>
        <p:spPr>
          <a:xfrm>
            <a:off x="1500188" y="1262063"/>
            <a:ext cx="792162" cy="319087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07" name="Grupp 34"/>
          <p:cNvGrpSpPr>
            <a:grpSpLocks/>
          </p:cNvGrpSpPr>
          <p:nvPr/>
        </p:nvGrpSpPr>
        <p:grpSpPr bwMode="auto">
          <a:xfrm>
            <a:off x="1120775" y="1254125"/>
            <a:ext cx="4237038" cy="4389438"/>
            <a:chOff x="1906618" y="682376"/>
            <a:chExt cx="4851400" cy="4889764"/>
          </a:xfrm>
        </p:grpSpPr>
        <p:sp>
          <p:nvSpPr>
            <p:cNvPr id="4" name="Ellips 3"/>
            <p:cNvSpPr/>
            <p:nvPr/>
          </p:nvSpPr>
          <p:spPr>
            <a:xfrm>
              <a:off x="1906618" y="3780700"/>
              <a:ext cx="4596924" cy="1791440"/>
            </a:xfrm>
            <a:prstGeom prst="ellipse">
              <a:avLst/>
            </a:prstGeom>
            <a:solidFill>
              <a:srgbClr val="C00000">
                <a:alpha val="69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  <p:sp>
          <p:nvSpPr>
            <p:cNvPr id="5" name="Ellips 4"/>
            <p:cNvSpPr/>
            <p:nvPr/>
          </p:nvSpPr>
          <p:spPr>
            <a:xfrm>
              <a:off x="3042671" y="682376"/>
              <a:ext cx="3715347" cy="307356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  <p:sp>
          <p:nvSpPr>
            <p:cNvPr id="6" name="Ellips 5"/>
            <p:cNvSpPr/>
            <p:nvPr/>
          </p:nvSpPr>
          <p:spPr>
            <a:xfrm>
              <a:off x="2021133" y="823852"/>
              <a:ext cx="3566297" cy="2702191"/>
            </a:xfrm>
            <a:prstGeom prst="ellipse">
              <a:avLst/>
            </a:prstGeom>
            <a:solidFill>
              <a:schemeClr val="bg1">
                <a:lumMod val="75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  <p:sp>
          <p:nvSpPr>
            <p:cNvPr id="12" name="Ellips 11"/>
            <p:cNvSpPr/>
            <p:nvPr/>
          </p:nvSpPr>
          <p:spPr>
            <a:xfrm>
              <a:off x="2795466" y="850379"/>
              <a:ext cx="3086428" cy="134402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  <p:sp>
          <p:nvSpPr>
            <p:cNvPr id="55313" name="textruta 12"/>
            <p:cNvSpPr txBox="1">
              <a:spLocks noChangeArrowheads="1"/>
            </p:cNvSpPr>
            <p:nvPr/>
          </p:nvSpPr>
          <p:spPr bwMode="auto">
            <a:xfrm>
              <a:off x="3601841" y="1406012"/>
              <a:ext cx="6161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2%</a:t>
              </a:r>
            </a:p>
          </p:txBody>
        </p:sp>
        <p:sp>
          <p:nvSpPr>
            <p:cNvPr id="55314" name="textruta 13"/>
            <p:cNvSpPr txBox="1">
              <a:spLocks noChangeArrowheads="1"/>
            </p:cNvSpPr>
            <p:nvPr/>
          </p:nvSpPr>
          <p:spPr bwMode="auto">
            <a:xfrm>
              <a:off x="3957440" y="2343714"/>
              <a:ext cx="7558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9%</a:t>
              </a:r>
            </a:p>
          </p:txBody>
        </p:sp>
        <p:sp>
          <p:nvSpPr>
            <p:cNvPr id="55315" name="textruta 14"/>
            <p:cNvSpPr txBox="1">
              <a:spLocks noChangeArrowheads="1"/>
            </p:cNvSpPr>
            <p:nvPr/>
          </p:nvSpPr>
          <p:spPr bwMode="auto">
            <a:xfrm>
              <a:off x="2858343" y="1178329"/>
              <a:ext cx="6738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1%</a:t>
              </a:r>
            </a:p>
          </p:txBody>
        </p:sp>
        <p:sp>
          <p:nvSpPr>
            <p:cNvPr id="55316" name="textruta 15"/>
            <p:cNvSpPr txBox="1">
              <a:spLocks noChangeArrowheads="1"/>
            </p:cNvSpPr>
            <p:nvPr/>
          </p:nvSpPr>
          <p:spPr bwMode="auto">
            <a:xfrm>
              <a:off x="2231272" y="1805340"/>
              <a:ext cx="6278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5%</a:t>
              </a:r>
            </a:p>
          </p:txBody>
        </p:sp>
        <p:sp>
          <p:nvSpPr>
            <p:cNvPr id="55317" name="textruta 16"/>
            <p:cNvSpPr txBox="1">
              <a:spLocks noChangeArrowheads="1"/>
            </p:cNvSpPr>
            <p:nvPr/>
          </p:nvSpPr>
          <p:spPr bwMode="auto">
            <a:xfrm>
              <a:off x="5221640" y="1121638"/>
              <a:ext cx="6600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1%</a:t>
              </a:r>
            </a:p>
          </p:txBody>
        </p:sp>
        <p:sp>
          <p:nvSpPr>
            <p:cNvPr id="55318" name="textruta 17"/>
            <p:cNvSpPr txBox="1">
              <a:spLocks noChangeArrowheads="1"/>
            </p:cNvSpPr>
            <p:nvPr/>
          </p:nvSpPr>
          <p:spPr bwMode="auto">
            <a:xfrm>
              <a:off x="5985767" y="1608031"/>
              <a:ext cx="5956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2%</a:t>
              </a:r>
            </a:p>
          </p:txBody>
        </p:sp>
        <p:sp>
          <p:nvSpPr>
            <p:cNvPr id="55319" name="textruta 22"/>
            <p:cNvSpPr txBox="1">
              <a:spLocks noChangeArrowheads="1"/>
            </p:cNvSpPr>
            <p:nvPr/>
          </p:nvSpPr>
          <p:spPr bwMode="auto">
            <a:xfrm>
              <a:off x="3877567" y="4554431"/>
              <a:ext cx="7595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24%</a:t>
              </a:r>
            </a:p>
          </p:txBody>
        </p:sp>
        <p:sp>
          <p:nvSpPr>
            <p:cNvPr id="55320" name="textruta 23"/>
            <p:cNvSpPr txBox="1">
              <a:spLocks noChangeArrowheads="1"/>
            </p:cNvSpPr>
            <p:nvPr/>
          </p:nvSpPr>
          <p:spPr bwMode="auto">
            <a:xfrm>
              <a:off x="2370972" y="2516540"/>
              <a:ext cx="6278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2%</a:t>
              </a:r>
            </a:p>
          </p:txBody>
        </p:sp>
        <p:sp>
          <p:nvSpPr>
            <p:cNvPr id="55321" name="textruta 24"/>
            <p:cNvSpPr txBox="1">
              <a:spLocks noChangeArrowheads="1"/>
            </p:cNvSpPr>
            <p:nvPr/>
          </p:nvSpPr>
          <p:spPr bwMode="auto">
            <a:xfrm>
              <a:off x="5787272" y="2447940"/>
              <a:ext cx="6278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7%</a:t>
              </a:r>
            </a:p>
          </p:txBody>
        </p:sp>
        <p:sp>
          <p:nvSpPr>
            <p:cNvPr id="55322" name="textruta 25"/>
            <p:cNvSpPr txBox="1">
              <a:spLocks noChangeArrowheads="1"/>
            </p:cNvSpPr>
            <p:nvPr/>
          </p:nvSpPr>
          <p:spPr bwMode="auto">
            <a:xfrm>
              <a:off x="3780672" y="2948340"/>
              <a:ext cx="6278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1%</a:t>
              </a:r>
            </a:p>
          </p:txBody>
        </p:sp>
        <p:sp>
          <p:nvSpPr>
            <p:cNvPr id="27" name="Ellips 26"/>
            <p:cNvSpPr/>
            <p:nvPr/>
          </p:nvSpPr>
          <p:spPr>
            <a:xfrm>
              <a:off x="3417114" y="1228828"/>
              <a:ext cx="839770" cy="774581"/>
            </a:xfrm>
            <a:prstGeom prst="ellipse">
              <a:avLst/>
            </a:prstGeom>
            <a:solidFill>
              <a:srgbClr val="C00000">
                <a:alpha val="58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  <p:sp>
          <p:nvSpPr>
            <p:cNvPr id="55324" name="textruta 27"/>
            <p:cNvSpPr txBox="1">
              <a:spLocks noChangeArrowheads="1"/>
            </p:cNvSpPr>
            <p:nvPr/>
          </p:nvSpPr>
          <p:spPr bwMode="auto">
            <a:xfrm>
              <a:off x="4318843" y="1381529"/>
              <a:ext cx="6738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400" b="1"/>
                <a:t>4%</a:t>
              </a:r>
            </a:p>
          </p:txBody>
        </p:sp>
        <p:sp>
          <p:nvSpPr>
            <p:cNvPr id="29" name="Ellips 28"/>
            <p:cNvSpPr/>
            <p:nvPr/>
          </p:nvSpPr>
          <p:spPr>
            <a:xfrm>
              <a:off x="2262884" y="2334108"/>
              <a:ext cx="837953" cy="774581"/>
            </a:xfrm>
            <a:prstGeom prst="ellipse">
              <a:avLst/>
            </a:prstGeom>
            <a:solidFill>
              <a:srgbClr val="C00000">
                <a:alpha val="58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  <p:sp>
          <p:nvSpPr>
            <p:cNvPr id="30" name="Ellips 29"/>
            <p:cNvSpPr/>
            <p:nvPr/>
          </p:nvSpPr>
          <p:spPr>
            <a:xfrm>
              <a:off x="3633418" y="2880560"/>
              <a:ext cx="888848" cy="571209"/>
            </a:xfrm>
            <a:prstGeom prst="ellipse">
              <a:avLst/>
            </a:prstGeom>
            <a:solidFill>
              <a:srgbClr val="C00000">
                <a:alpha val="58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  <p:sp>
          <p:nvSpPr>
            <p:cNvPr id="31" name="Ellips 30"/>
            <p:cNvSpPr/>
            <p:nvPr/>
          </p:nvSpPr>
          <p:spPr>
            <a:xfrm rot="13414976">
              <a:off x="5551076" y="1991029"/>
              <a:ext cx="1041533" cy="1421834"/>
            </a:xfrm>
            <a:prstGeom prst="ellipse">
              <a:avLst/>
            </a:prstGeom>
            <a:solidFill>
              <a:srgbClr val="C00000">
                <a:alpha val="58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400" b="1"/>
            </a:p>
          </p:txBody>
        </p:sp>
      </p:grpSp>
      <p:sp>
        <p:nvSpPr>
          <p:cNvPr id="55308" name="Rektangel 39"/>
          <p:cNvSpPr>
            <a:spLocks noChangeArrowheads="1"/>
          </p:cNvSpPr>
          <p:nvPr/>
        </p:nvSpPr>
        <p:spPr bwMode="auto">
          <a:xfrm>
            <a:off x="5572125" y="2286000"/>
            <a:ext cx="3643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buFont typeface="Arial" charset="0"/>
              <a:buChar char="•"/>
            </a:pPr>
            <a:r>
              <a:rPr lang="sv-SE" sz="1600"/>
              <a:t>6 av 10 omkomna motorcyklister var antingen alkoholpåverkade eller saknade hjälm /mc-körkort eller körde mycket för fort.</a:t>
            </a:r>
          </a:p>
          <a:p>
            <a:pPr marL="274638" indent="-274638"/>
            <a:endParaRPr lang="sv-SE" sz="1600"/>
          </a:p>
          <a:p>
            <a:pPr marL="274638" indent="-274638">
              <a:buFont typeface="Arial" charset="0"/>
              <a:buChar char="•"/>
            </a:pPr>
            <a:r>
              <a:rPr lang="sv-SE" sz="1600"/>
              <a:t>Alla omkomna motorcyklister utan hjälm var alkoholpåverkade och/eller saknade mc-körkort.</a:t>
            </a:r>
          </a:p>
          <a:p>
            <a:pPr marL="274638" indent="-274638"/>
            <a:endParaRPr lang="sv-SE" sz="1600"/>
          </a:p>
          <a:p>
            <a:pPr marL="274638" indent="-274638">
              <a:buFont typeface="Arial" charset="0"/>
              <a:buChar char="•"/>
            </a:pPr>
            <a:r>
              <a:rPr lang="sv-SE" sz="1600"/>
              <a:t>En fjärdedel av de omkomna motorcyklisterna hade hastighet som enda riskfaktor.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Antal omkomna motorcyklister 2000-2008 (428 omkomna)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månad 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585913"/>
            <a:ext cx="6359525" cy="3629025"/>
          </a:xfrm>
        </p:spPr>
      </p:pic>
      <p:sp>
        <p:nvSpPr>
          <p:cNvPr id="56324" name="Rektangel 5"/>
          <p:cNvSpPr>
            <a:spLocks noChangeArrowheads="1"/>
          </p:cNvSpPr>
          <p:nvPr/>
        </p:nvSpPr>
        <p:spPr bwMode="auto">
          <a:xfrm>
            <a:off x="928688" y="5429250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Fler än hälften av de omkomna dog under perioden juni-augusti.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Antal omkomna motorcyklister 2000-2008 (428 omkomna)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veckodag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/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1600" smtClean="0">
              <a:latin typeface="Arial" charset="0"/>
              <a:cs typeface="Arial" charset="0"/>
            </a:endParaRPr>
          </a:p>
        </p:txBody>
      </p:sp>
      <p:sp>
        <p:nvSpPr>
          <p:cNvPr id="57347" name="Rektangel 5"/>
          <p:cNvSpPr>
            <a:spLocks noChangeArrowheads="1"/>
          </p:cNvSpPr>
          <p:nvPr/>
        </p:nvSpPr>
        <p:spPr bwMode="auto">
          <a:xfrm>
            <a:off x="1000125" y="5500688"/>
            <a:ext cx="650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4 av 10 motorcyklister omkom under lördag-söndag.</a:t>
            </a: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571625"/>
            <a:ext cx="6840537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Ljusförhållanden i dödsolyckor med motorcyklar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2000-2008 (428 omkomna)</a:t>
            </a:r>
            <a:br>
              <a:rPr lang="sv-SE" sz="2000" smtClean="0">
                <a:latin typeface="Arial" charset="0"/>
                <a:cs typeface="Arial" charset="0"/>
              </a:rPr>
            </a:br>
            <a:endParaRPr lang="sv-SE" sz="2000" smtClean="0">
              <a:latin typeface="Arial" charset="0"/>
              <a:cs typeface="Arial" charset="0"/>
            </a:endParaRPr>
          </a:p>
        </p:txBody>
      </p:sp>
      <p:pic>
        <p:nvPicPr>
          <p:cNvPr id="583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5600" y="1357313"/>
            <a:ext cx="6089650" cy="3929062"/>
          </a:xfrm>
        </p:spPr>
      </p:pic>
      <p:sp>
        <p:nvSpPr>
          <p:cNvPr id="58372" name="Rektangel 5"/>
          <p:cNvSpPr>
            <a:spLocks noChangeArrowheads="1"/>
          </p:cNvSpPr>
          <p:nvPr/>
        </p:nvSpPr>
        <p:spPr bwMode="auto">
          <a:xfrm>
            <a:off x="1143000" y="542925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Tre fjärdedelar av alla dödsolyckor skedde i dagsljus.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Motorcykelsäkerhet – litteraturstudie &amp; metaanalys (TÖI, 2003)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Utbildning – effekt på olyckor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714375" y="1724025"/>
          <a:ext cx="7632700" cy="3943350"/>
        </p:xfrm>
        <a:graphic>
          <a:graphicData uri="http://schemas.openxmlformats.org/presentationml/2006/ole">
            <p:oleObj spid="_x0000_s6146" name="Diagram" r:id="rId3" imgW="8667750" imgH="447675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714375" y="1690688"/>
          <a:ext cx="7632700" cy="4010025"/>
        </p:xfrm>
        <a:graphic>
          <a:graphicData uri="http://schemas.openxmlformats.org/presentationml/2006/ole">
            <p:oleObj spid="_x0000_s2050" name="Worksheet" r:id="rId3" imgW="8286750" imgH="4352925" progId="Excel.Sheet.8">
              <p:embed/>
            </p:oleObj>
          </a:graphicData>
        </a:graphic>
      </p:graphicFrame>
      <p:sp>
        <p:nvSpPr>
          <p:cNvPr id="2051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omkomna oskyddade trafikanter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enligt officiell statistik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svårt skadade oskyddade trafikanter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enligt polisuppgifter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Omkomna och svårt skadade per 1000 olyckor med personskador 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714375" y="1357298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textruta 4"/>
          <p:cNvSpPr txBox="1">
            <a:spLocks noChangeArrowheads="1"/>
          </p:cNvSpPr>
          <p:nvPr/>
        </p:nvSpPr>
        <p:spPr bwMode="auto">
          <a:xfrm>
            <a:off x="7072313" y="1404938"/>
            <a:ext cx="1428750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/>
              <a:t>Motorcykel</a:t>
            </a:r>
          </a:p>
          <a:p>
            <a:endParaRPr lang="sv-SE" sz="1400"/>
          </a:p>
          <a:p>
            <a:r>
              <a:rPr lang="sv-SE" sz="1400"/>
              <a:t>Personbil</a:t>
            </a: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700" rIns="91397" bIns="457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/>
              <a:t>Risken att omkomna eller skadas svårt per olycka minskar i pb men inte på mc.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858125" cy="1036638"/>
          </a:xfrm>
        </p:spPr>
        <p:txBody>
          <a:bodyPr/>
          <a:lstStyle/>
          <a:p>
            <a:r>
              <a:rPr lang="sv-SE" sz="2000" smtClean="0">
                <a:latin typeface="Arial" charset="0"/>
                <a:cs typeface="Arial" charset="0"/>
              </a:rPr>
              <a:t>Utveckling av antalet svårt skadade enligt sjukvård (PAR) </a:t>
            </a:r>
            <a:br>
              <a:rPr lang="sv-SE" sz="2000" smtClean="0">
                <a:latin typeface="Arial" charset="0"/>
                <a:cs typeface="Arial" charset="0"/>
              </a:rPr>
            </a:br>
            <a:r>
              <a:rPr lang="sv-SE" sz="2000" smtClean="0">
                <a:latin typeface="Arial" charset="0"/>
                <a:cs typeface="Arial" charset="0"/>
              </a:rPr>
              <a:t>per trafikantgrupp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714375" y="1571625"/>
          <a:ext cx="76327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357688" y="5867400"/>
            <a:ext cx="4752975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10" tIns="37856" rIns="75710" bIns="378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300"/>
              <a:t>Källa: </a:t>
            </a:r>
            <a:r>
              <a:rPr lang="sv-SE" sz="1200">
                <a:cs typeface="Arial" charset="0"/>
              </a:rPr>
              <a:t>SIKA statistik 2009:24</a:t>
            </a:r>
            <a:endParaRPr lang="sv-SE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fikverkspresentation,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H svens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H svens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H svens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H svens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H svens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H svens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>
  <documentManagement>
    <Skapat_x0020_av xmlns="80381ecc-b6c4-43ac-827f-859b366c6db8"/>
    <Dokumentdatum xmlns="80381ecc-b6c4-43ac-827f-859b366c6db8"/>
    <tvdokumentversion xmlns="http://schemas.microsoft.com/sharepoint/v3/fields">0.1</tvdokumentversion>
    <Dokumenttitel xmlns="80381ecc-b6c4-43ac-827f-859b366c6db8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1B49A1458869C488FC5EB70011E933C00D186F2079120014899899B052272E529" ma:contentTypeVersion="6" ma:contentTypeDescription="" ma:contentTypeScope="" ma:versionID="65f0dda0dd070bf145bb9451ee27e107">
  <xsd:schema xmlns:xsd="http://www.w3.org/2001/XMLSchema" xmlns:p="http://schemas.microsoft.com/office/2006/metadata/properties" xmlns:ns2="80381ecc-b6c4-43ac-827f-859b366c6db8" xmlns:ns3="http://schemas.microsoft.com/sharepoint/v3/fields" targetNamespace="http://schemas.microsoft.com/office/2006/metadata/properties" ma:root="true" ma:fieldsID="d07631136781c876aaa51311daa5c17b" ns2:_="" ns3:_="">
    <xsd:import namespace="80381ecc-b6c4-43ac-827f-859b366c6db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kapat_x0020_av"/>
                <xsd:element ref="ns2:Dokumenttitel"/>
                <xsd:element ref="ns2:Dokumentdatum"/>
                <xsd:element ref="ns3:tvdokument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0381ecc-b6c4-43ac-827f-859b366c6db8" elementFormDefault="qualified">
    <xsd:import namespace="http://schemas.microsoft.com/office/2006/documentManagement/types"/>
    <xsd:element name="Skapat_x0020_av" ma:index="1" ma:displayName="Skapat av" ma:description="Den person som skapat dokumentet.&#10;&quot;Namnet och organisatorisk enhet. Exempel: Persson Per, XY.&quot;" ma:internalName="Skapat_x0020_av">
      <xsd:simpleType>
        <xsd:restriction base="dms:Text">
          <xsd:maxLength value="255"/>
        </xsd:restriction>
      </xsd:simpleType>
    </xsd:element>
    <xsd:element name="Dokumenttitel" ma:index="2" ma:displayName="Dokumenttitel" ma:description="Dokumentets namn som det formulerats av dokumentets skapare." ma:internalName="Dokumenttitel" ma:readOnly="false">
      <xsd:simpleType>
        <xsd:restriction base="dms:Text">
          <xsd:maxLength value="255"/>
        </xsd:restriction>
      </xsd:simpleType>
    </xsd:element>
    <xsd:element name="Dokumentdatum" ma:index="3" ma:displayName="Dokumentdatum" ma:format="DateOnly" ma:internalName="Dokumentdatum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tvdokumentversion" ma:index="4" nillable="true" ma:displayName="TRV version" ma:internalName="tvdokumentver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nehållstyp"/>
        <xsd:element ref="dc:title" minOccurs="0" maxOccurs="1" ma:index="5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A677285-FB3D-456F-AF2C-53883800925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1288D37-CC47-4C84-8A8B-EB7323F8590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572EC3D7-A402-49B7-9A0F-3E8FD89B97AE}">
  <ds:schemaRefs>
    <ds:schemaRef ds:uri="http://schemas.microsoft.com/office/2006/metadata/properties"/>
    <ds:schemaRef ds:uri="80381ecc-b6c4-43ac-827f-859b366c6db8"/>
    <ds:schemaRef ds:uri="http://schemas.microsoft.com/sharepoint/v3/fields"/>
  </ds:schemaRefs>
</ds:datastoreItem>
</file>

<file path=customXml/itemProps4.xml><?xml version="1.0" encoding="utf-8"?>
<ds:datastoreItem xmlns:ds="http://schemas.openxmlformats.org/officeDocument/2006/customXml" ds:itemID="{C9431DE0-42AD-4DE4-A7CC-CBC3E03CBB4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B3375D7-AADB-40E3-B90A-3681FD26C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81ecc-b6c4-43ac-827f-859b366c6db8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1939</TotalTime>
  <Words>1757</Words>
  <Application>Microsoft Office PowerPoint</Application>
  <PresentationFormat>Bildspel på skärmen (4:3)</PresentationFormat>
  <Paragraphs>803</Paragraphs>
  <Slides>54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54</vt:i4>
      </vt:variant>
    </vt:vector>
  </HeadingPairs>
  <TitlesOfParts>
    <vt:vector size="58" baseType="lpstr">
      <vt:lpstr>Presentation</vt:lpstr>
      <vt:lpstr>Trafikverkspresentation, sidor</vt:lpstr>
      <vt:lpstr>Worksheet</vt:lpstr>
      <vt:lpstr>Diagram</vt:lpstr>
      <vt:lpstr>Olycksutveckling Mc</vt:lpstr>
      <vt:lpstr>Bild 2</vt:lpstr>
      <vt:lpstr>Antal motorcyklar i trafik  1990-2009</vt:lpstr>
      <vt:lpstr>Utveckling av antalet omkomna motorcyklister och mopedister i trafiken enligt officiell statistik under de senaste 12 månaderna</vt:lpstr>
      <vt:lpstr>Utveckling av antalet svårt skadade motorcyklister och mopedister i trafiken enligt polisuppgifter under de senaste 12 månaderna</vt:lpstr>
      <vt:lpstr>Utveckling av antalet omkomna oskyddade trafikanter  enligt officiell statistik</vt:lpstr>
      <vt:lpstr>Utveckling av antalet svårt skadade oskyddade trafikanter  enligt polisuppgifter</vt:lpstr>
      <vt:lpstr>Omkomna och svårt skadade per 1000 olyckor med personskador </vt:lpstr>
      <vt:lpstr>Utveckling av antalet svårt skadade enligt sjukvård (PAR)  per trafikantgrupp</vt:lpstr>
      <vt:lpstr>Utveckling av antalet svårt skadade MÄN enligt sjukvård (PAR)  per trafikantgrupp</vt:lpstr>
      <vt:lpstr>Utveckling av antalet omkomna motorcyklister</vt:lpstr>
      <vt:lpstr>Utveckling av antalet svårt skadade motorcyklister</vt:lpstr>
      <vt:lpstr>Utveckling av omkomna och svårt skadade motorcyklister kontra antal motorcyklar i trafik</vt:lpstr>
      <vt:lpstr>Åldersfördelning 428 omkomna motorcyklister 2000-2008</vt:lpstr>
      <vt:lpstr>Utveckling av antalet omkomna motorcyklister  per åldersgrupp</vt:lpstr>
      <vt:lpstr>Utveckling av antalet svårt skadade motorcyklister  per åldersgrupp</vt:lpstr>
      <vt:lpstr>Utveckling av risk att omkomma eller skadas svårt  per fordon kontra ålder mc-ägare</vt:lpstr>
      <vt:lpstr>Svåra skador – motorcyklister  Andel svåra skador (AIS 3-5) per kroppsregion i icke dödliga trafikolyckor* </vt:lpstr>
      <vt:lpstr>Olyckstyp  Omkomna motorcyklister 2005-2008</vt:lpstr>
      <vt:lpstr>Olycksutveckling per olyckstyp Antal omkomna motorcyklister, 2004-2009 </vt:lpstr>
      <vt:lpstr>Andel omkomna och svårt skadade 2005-2008 per olyckstyp</vt:lpstr>
      <vt:lpstr>Bild 22</vt:lpstr>
      <vt:lpstr>Bild 23</vt:lpstr>
      <vt:lpstr>Bild 24</vt:lpstr>
      <vt:lpstr>Utbetalda trafikskadekostnaderna samt antal trafikskador i trafikförsäkringen, för mc och moped</vt:lpstr>
      <vt:lpstr>Omkomna och svårt skadade motorcyklister  under de senaste 5 åren per län</vt:lpstr>
      <vt:lpstr>Bild 27</vt:lpstr>
      <vt:lpstr>Mc-klasser och modeller inblandade i dödsolyckor  2004-2007  </vt:lpstr>
      <vt:lpstr>Mc-klasser och modeller inblandade i dödsolyckor  2004-2007  </vt:lpstr>
      <vt:lpstr>Mc-klasser inblandade i dödsolyckor  2005-2009 (225 omkomna)  </vt:lpstr>
      <vt:lpstr>Mc-klasser inblandade i dödsolyckor  2000-2009 </vt:lpstr>
      <vt:lpstr>Olycksreducerande effekt av ABS i alla olyckor </vt:lpstr>
      <vt:lpstr>Olycksreducerande effekt av ABS i korsningsrelaterade olyckor</vt:lpstr>
      <vt:lpstr>Bild 34</vt:lpstr>
      <vt:lpstr>Väghållare i dödliga och svåra olyckor med motorcyklar  2005-2008</vt:lpstr>
      <vt:lpstr>Andel omkomna (259) och svårt skadade (1875) motorcyklister 2005-2008, per hastighetsgräns</vt:lpstr>
      <vt:lpstr>Krockobjekt i dödliga singelolyckor med motorcyklar  2005-2008 (74 olyckor) </vt:lpstr>
      <vt:lpstr>Utveckling av antalet omkomna i kollision med alla typer av vägräcken</vt:lpstr>
      <vt:lpstr>Brister i vägbanan i dödsolyckor med motorcyklar  2004-2007 (200 olyckor) </vt:lpstr>
      <vt:lpstr>Bild 40</vt:lpstr>
      <vt:lpstr>Könsfördelning i dödsolyckor med motorcyklar  2000-2008 (428 omkomna) </vt:lpstr>
      <vt:lpstr>Könsfördelning i dödsolyckor med motorcyklar kontra placering 2004-2007 (217 omkomna)  </vt:lpstr>
      <vt:lpstr>Körkortsförvärv i dödsolyckor med motorcyklar  2004-2007 (200 omkomna) </vt:lpstr>
      <vt:lpstr>Körkortsförvärv i dödsolyckor med motorcyklar kontra trafikarbete   2004-2007 (200 omkomna)  </vt:lpstr>
      <vt:lpstr>Ägarförhållande i dödsolyckor med motorcyklar  2004-2007 (186 motorcyklar)</vt:lpstr>
      <vt:lpstr>Bedömd hastighet i dödsolyckor med motorcyklar  2005-2008 (182 olyckor) </vt:lpstr>
      <vt:lpstr>Hastighetsöverskridning i dödsolyckor med motorcyklar med bedömd hastighet mycket över skyltad hastighet  2004-2007 (63 olyckor)</vt:lpstr>
      <vt:lpstr>Alkohol och droger i dödsolyckor med motorcyklar  2005-2008 (182 olyckor) </vt:lpstr>
      <vt:lpstr>Hjälmanvändning i dödsolyckor med motorcyklar  2005-2008 (182 olyckor)  </vt:lpstr>
      <vt:lpstr>Korrelationer hjälm, körkort, alkohol, hastighet i dödsolyckor med mc 2005-2008</vt:lpstr>
      <vt:lpstr>Antal omkomna motorcyklister 2000-2008 (428 omkomna) per månad  </vt:lpstr>
      <vt:lpstr>Antal omkomna motorcyklister 2000-2008 (428 omkomna) per veckodag  </vt:lpstr>
      <vt:lpstr>Ljusförhållanden i dödsolyckor med motorcyklar  2000-2008 (428 omkomna) </vt:lpstr>
      <vt:lpstr>Motorcykelsäkerhet – litteraturstudie &amp; metaanalys (TÖI, 2003) Utbildning – effekt på olyckor</vt:lpstr>
    </vt:vector>
  </TitlesOfParts>
  <Company>Vägverket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maria.junevik@external.vv.se</dc:creator>
  <cp:lastModifiedBy>JFFFP</cp:lastModifiedBy>
  <cp:revision>237</cp:revision>
  <dcterms:created xsi:type="dcterms:W3CDTF">2010-04-12T06:48:29Z</dcterms:created>
  <dcterms:modified xsi:type="dcterms:W3CDTF">2012-02-09T18:43:11Z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Ärendenummer">
    <vt:lpwstr/>
  </property>
  <property fmtid="{D5CDD505-2E9C-101B-9397-08002B2CF9AE}" pid="3" name="display_urn:schemas-microsoft-com:office:office#Fastst_x00e4_llt_x0020_av_x0020__x0028_personlista_x0029_">
    <vt:lpwstr>Jönis Åsa Stnita_Extern</vt:lpwstr>
  </property>
  <property fmtid="{D5CDD505-2E9C-101B-9397-08002B2CF9AE}" pid="4" name="ContentTypeId">
    <vt:lpwstr>0x010100E1B49A1458869C488FC5EB70011E933C00D186F2079120014899899B052272E529</vt:lpwstr>
  </property>
  <property fmtid="{D5CDD505-2E9C-101B-9397-08002B2CF9AE}" pid="5" name="ContentType">
    <vt:lpwstr>Presentation</vt:lpwstr>
  </property>
  <property fmtid="{D5CDD505-2E9C-101B-9397-08002B2CF9AE}" pid="6" name="Del i vårt gemensamma sätt att arbeta">
    <vt:lpwstr/>
  </property>
  <property fmtid="{D5CDD505-2E9C-101B-9397-08002B2CF9AE}" pid="7" name="Dokumenttyp">
    <vt:lpwstr/>
  </property>
  <property fmtid="{D5CDD505-2E9C-101B-9397-08002B2CF9AE}" pid="8" name="DokumentID">
    <vt:lpwstr/>
  </property>
  <property fmtid="{D5CDD505-2E9C-101B-9397-08002B2CF9AE}" pid="9" name="Order">
    <vt:lpwstr>700.000000000000</vt:lpwstr>
  </property>
  <property fmtid="{D5CDD505-2E9C-101B-9397-08002B2CF9AE}" pid="10" name="Fastställt av (personlista)">
    <vt:lpwstr/>
  </property>
</Properties>
</file>